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8" r:id="rId6"/>
    <p:sldId id="256" r:id="rId7"/>
    <p:sldId id="259" r:id="rId8"/>
    <p:sldId id="262"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8DB06C-CC54-481F-9551-D0D3333A96B6}" v="101" dt="2020-12-07T10:21:35.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86" d="100"/>
          <a:sy n="86" d="100"/>
        </p:scale>
        <p:origin x="33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4BCF-C541-4927-8AD4-F1E1EB4D0B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78E66E-28AC-42AD-9A2D-D57174704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0CFFEF-C627-42C7-B8B6-059929CBEDCC}"/>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CD7C1F8F-2464-4534-B470-066954CAC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C9638-78DD-48F3-8D5C-BD70397B6E60}"/>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298646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4FD9-C5BE-45C5-8DFC-432B01B2E7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98C5B8-A208-4716-AD60-0EDF10DAA7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76605-816D-4FDF-A0DF-F99BDB1C93FA}"/>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8E15D27F-0FCB-4C33-B54E-9CA9760C8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CF9E29-CA9B-4FAD-A340-B908592C06D2}"/>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131112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64F898-766D-4CE5-90BE-2D005F3B18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52D325-62AC-480A-877D-68802DF035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EE4AD-BBCA-49C0-9F0E-CC8075F79E4A}"/>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AF8849CB-8551-411D-8A86-CD1854979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44856-1FA9-4A4A-B635-C162581A1ED6}"/>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335920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62FB-A9D4-4D87-8D05-226CA9A433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4EE159-B252-44C5-8D37-AE65B086D7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462F1-03B2-4E41-9DED-FB9418C6DDA2}"/>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BFE63F07-148E-4C73-BE92-AB36EE2DD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4F260-B2D4-4D56-AED0-EEBE01389CC8}"/>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04663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B909-ED9E-4C91-8CA7-E8D7EB0F92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2CF3DA-EDA8-4388-8672-E7EF645D9D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70A199-EABC-41C2-85D7-6C773B9B1292}"/>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FB3982A9-C834-4F5C-85EA-E9ADD966B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651E2-517D-4CAA-B809-560066F70C55}"/>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2715668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A0DD-9567-4F36-A0DF-97B7E19897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C57285-FFEA-497D-9557-30CC82896A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4A27C7-09E0-4FFA-B175-B03510FC8E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D7F90D-D3B3-44A8-B4D3-52EEAE3A9B8B}"/>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6" name="Footer Placeholder 5">
            <a:extLst>
              <a:ext uri="{FF2B5EF4-FFF2-40B4-BE49-F238E27FC236}">
                <a16:creationId xmlns:a16="http://schemas.microsoft.com/office/drawing/2014/main" id="{499C1E02-DFB0-4A22-AB3F-0BD8FCF57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722AC3-0EAC-4184-AB47-5D766E29854E}"/>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96974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C8C1-654D-48EE-BF57-6FBB7B56A9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37BFF7-6516-40D2-B4B1-CF3B826EC7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5D1C38-DA83-48F7-95F9-F6E5A28FF0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A1F9D-1406-4FDD-8ED5-5F5F2FDF8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6B3C7A-6D90-4AF8-878D-BB2E373448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7A535A-A7C6-474B-8A3B-F5D5E974BDCC}"/>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8" name="Footer Placeholder 7">
            <a:extLst>
              <a:ext uri="{FF2B5EF4-FFF2-40B4-BE49-F238E27FC236}">
                <a16:creationId xmlns:a16="http://schemas.microsoft.com/office/drawing/2014/main" id="{22393A6B-0523-4F1F-AD6C-561130111D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59A736-3C2E-4005-9B30-839D53EEE2B7}"/>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388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67F8-4900-4893-AE71-4B05279796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CE2045-8EF5-43B8-B155-959FFFA58001}"/>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4" name="Footer Placeholder 3">
            <a:extLst>
              <a:ext uri="{FF2B5EF4-FFF2-40B4-BE49-F238E27FC236}">
                <a16:creationId xmlns:a16="http://schemas.microsoft.com/office/drawing/2014/main" id="{1E803FB1-B83F-4192-A385-4758E18C10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7811B3-41FD-42A5-9499-C443076E66E9}"/>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498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E3E154-F6B0-40DB-9192-2127159D13DA}"/>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3" name="Footer Placeholder 2">
            <a:extLst>
              <a:ext uri="{FF2B5EF4-FFF2-40B4-BE49-F238E27FC236}">
                <a16:creationId xmlns:a16="http://schemas.microsoft.com/office/drawing/2014/main" id="{6116B642-D748-4D93-A68B-CDEF61E8E2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0DD956-9D83-4175-8B69-D4236C2CDEB6}"/>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3380853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9452-B1A4-496B-B0BC-D3F0D4DE9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99FE16-7D50-49A7-B7AD-EAF8FC20E8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0AF9FC-6F22-4182-882D-2BFBC999B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5F37FB-3DCD-423F-A136-62544832335E}"/>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6" name="Footer Placeholder 5">
            <a:extLst>
              <a:ext uri="{FF2B5EF4-FFF2-40B4-BE49-F238E27FC236}">
                <a16:creationId xmlns:a16="http://schemas.microsoft.com/office/drawing/2014/main" id="{9AD324A3-6C92-4C36-8F3B-25A86FF53F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EBF05-06C4-4E6A-A677-6C7AF7793331}"/>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2413760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DA71-6009-48BB-A4FA-FA71DC94B7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F5133E-C2CB-4642-BB63-C6E70B4AB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AC4D43-67A1-47E7-8DC5-E61DE3427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93E9EF-F97A-4188-85E3-3E06B261D80A}"/>
              </a:ext>
            </a:extLst>
          </p:cNvPr>
          <p:cNvSpPr>
            <a:spLocks noGrp="1"/>
          </p:cNvSpPr>
          <p:nvPr>
            <p:ph type="dt" sz="half" idx="10"/>
          </p:nvPr>
        </p:nvSpPr>
        <p:spPr/>
        <p:txBody>
          <a:bodyPr/>
          <a:lstStyle/>
          <a:p>
            <a:fld id="{E28010C6-167C-43CB-9A39-7AC0482CBAA6}" type="datetimeFigureOut">
              <a:rPr lang="en-US" smtClean="0"/>
              <a:t>5/11/2022</a:t>
            </a:fld>
            <a:endParaRPr lang="en-US"/>
          </a:p>
        </p:txBody>
      </p:sp>
      <p:sp>
        <p:nvSpPr>
          <p:cNvPr id="6" name="Footer Placeholder 5">
            <a:extLst>
              <a:ext uri="{FF2B5EF4-FFF2-40B4-BE49-F238E27FC236}">
                <a16:creationId xmlns:a16="http://schemas.microsoft.com/office/drawing/2014/main" id="{3C962493-46B7-480C-87FA-B60F801DC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F35B7F-EC70-4C35-BC8E-DBE6B5183400}"/>
              </a:ext>
            </a:extLst>
          </p:cNvPr>
          <p:cNvSpPr>
            <a:spLocks noGrp="1"/>
          </p:cNvSpPr>
          <p:nvPr>
            <p:ph type="sldNum" sz="quarter" idx="12"/>
          </p:nvPr>
        </p:nvSpPr>
        <p:spPr/>
        <p:txBody>
          <a:bodyPr/>
          <a:lstStyle/>
          <a:p>
            <a:fld id="{2AE5C612-B06B-47DE-9832-A84A8E06A430}" type="slidenum">
              <a:rPr lang="en-US" smtClean="0"/>
              <a:t>‹#›</a:t>
            </a:fld>
            <a:endParaRPr lang="en-US"/>
          </a:p>
        </p:txBody>
      </p:sp>
    </p:spTree>
    <p:extLst>
      <p:ext uri="{BB962C8B-B14F-4D97-AF65-F5344CB8AC3E}">
        <p14:creationId xmlns:p14="http://schemas.microsoft.com/office/powerpoint/2010/main" val="251007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944C0B-B1B0-489E-8F45-CC5D636890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CB70D-21C5-4117-AF35-7BFEB3D792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C54F9-8E55-42C5-83D2-584443AC39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010C6-167C-43CB-9A39-7AC0482CBAA6}" type="datetimeFigureOut">
              <a:rPr lang="en-US" smtClean="0"/>
              <a:t>5/11/2022</a:t>
            </a:fld>
            <a:endParaRPr lang="en-US"/>
          </a:p>
        </p:txBody>
      </p:sp>
      <p:sp>
        <p:nvSpPr>
          <p:cNvPr id="5" name="Footer Placeholder 4">
            <a:extLst>
              <a:ext uri="{FF2B5EF4-FFF2-40B4-BE49-F238E27FC236}">
                <a16:creationId xmlns:a16="http://schemas.microsoft.com/office/drawing/2014/main" id="{A5DF6B6E-8AB9-44E0-8890-70C76E45B2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7B11C7-E3FA-410F-857F-7F7460C90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5C612-B06B-47DE-9832-A84A8E06A430}" type="slidenum">
              <a:rPr lang="en-US" smtClean="0"/>
              <a:t>‹#›</a:t>
            </a:fld>
            <a:endParaRPr lang="en-US"/>
          </a:p>
        </p:txBody>
      </p:sp>
    </p:spTree>
    <p:extLst>
      <p:ext uri="{BB962C8B-B14F-4D97-AF65-F5344CB8AC3E}">
        <p14:creationId xmlns:p14="http://schemas.microsoft.com/office/powerpoint/2010/main" val="742231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kritikseth/fruit-and-vegetable-image-recognition"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3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81029" y="1157122"/>
            <a:ext cx="4023360" cy="3204134"/>
          </a:xfrm>
        </p:spPr>
        <p:txBody>
          <a:bodyPr anchor="b">
            <a:normAutofit/>
          </a:bodyPr>
          <a:lstStyle/>
          <a:p>
            <a:r>
              <a:rPr lang="en-US" sz="4800" b="1" dirty="0"/>
              <a:t>Multi-Class</a:t>
            </a:r>
            <a:br>
              <a:rPr lang="en-US" sz="4800" b="1" dirty="0"/>
            </a:br>
            <a:r>
              <a:rPr lang="en-US" sz="4800" b="1" dirty="0"/>
              <a:t>Classification</a:t>
            </a:r>
            <a:br>
              <a:rPr lang="en-US" sz="4800" b="1" dirty="0"/>
            </a:br>
            <a:r>
              <a:rPr lang="en-US" sz="4800" b="1" dirty="0"/>
              <a:t>Selected-2</a:t>
            </a:r>
          </a:p>
        </p:txBody>
      </p:sp>
      <p:pic>
        <p:nvPicPr>
          <p:cNvPr id="5" name="Picture 4" descr="A picture containing plant, vegetable&#10;&#10;Description automatically generated">
            <a:extLst>
              <a:ext uri="{FF2B5EF4-FFF2-40B4-BE49-F238E27FC236}">
                <a16:creationId xmlns:a16="http://schemas.microsoft.com/office/drawing/2014/main" id="{718C869C-E009-D751-1A18-5F3C0CF66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606" y="1064290"/>
            <a:ext cx="3826046" cy="3854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41" name="Rectangle 1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3" name="Rectangle 1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able 7">
            <a:extLst>
              <a:ext uri="{FF2B5EF4-FFF2-40B4-BE49-F238E27FC236}">
                <a16:creationId xmlns:a16="http://schemas.microsoft.com/office/drawing/2014/main" id="{8165B1C5-762D-4485-AFA9-029F1B819CCA}"/>
              </a:ext>
            </a:extLst>
          </p:cNvPr>
          <p:cNvGraphicFramePr>
            <a:graphicFrameLocks noGrp="1"/>
          </p:cNvGraphicFramePr>
          <p:nvPr>
            <p:extLst>
              <p:ext uri="{D42A27DB-BD31-4B8C-83A1-F6EECF244321}">
                <p14:modId xmlns:p14="http://schemas.microsoft.com/office/powerpoint/2010/main" val="4219099507"/>
              </p:ext>
            </p:extLst>
          </p:nvPr>
        </p:nvGraphicFramePr>
        <p:xfrm>
          <a:off x="184948" y="5608670"/>
          <a:ext cx="8044650" cy="1127760"/>
        </p:xfrm>
        <a:graphic>
          <a:graphicData uri="http://schemas.openxmlformats.org/drawingml/2006/table">
            <a:tbl>
              <a:tblPr firstRow="1" bandRow="1">
                <a:tableStyleId>{EB344D84-9AFB-497E-A393-DC336BA19D2E}</a:tableStyleId>
              </a:tblPr>
              <a:tblGrid>
                <a:gridCol w="1340775">
                  <a:extLst>
                    <a:ext uri="{9D8B030D-6E8A-4147-A177-3AD203B41FA5}">
                      <a16:colId xmlns:a16="http://schemas.microsoft.com/office/drawing/2014/main" val="2702899400"/>
                    </a:ext>
                  </a:extLst>
                </a:gridCol>
                <a:gridCol w="1340775">
                  <a:extLst>
                    <a:ext uri="{9D8B030D-6E8A-4147-A177-3AD203B41FA5}">
                      <a16:colId xmlns:a16="http://schemas.microsoft.com/office/drawing/2014/main" val="4166904427"/>
                    </a:ext>
                  </a:extLst>
                </a:gridCol>
                <a:gridCol w="1340775">
                  <a:extLst>
                    <a:ext uri="{9D8B030D-6E8A-4147-A177-3AD203B41FA5}">
                      <a16:colId xmlns:a16="http://schemas.microsoft.com/office/drawing/2014/main" val="4188928606"/>
                    </a:ext>
                  </a:extLst>
                </a:gridCol>
                <a:gridCol w="1340775">
                  <a:extLst>
                    <a:ext uri="{9D8B030D-6E8A-4147-A177-3AD203B41FA5}">
                      <a16:colId xmlns:a16="http://schemas.microsoft.com/office/drawing/2014/main" val="2490531990"/>
                    </a:ext>
                  </a:extLst>
                </a:gridCol>
                <a:gridCol w="1340775">
                  <a:extLst>
                    <a:ext uri="{9D8B030D-6E8A-4147-A177-3AD203B41FA5}">
                      <a16:colId xmlns:a16="http://schemas.microsoft.com/office/drawing/2014/main" val="2636047656"/>
                    </a:ext>
                  </a:extLst>
                </a:gridCol>
                <a:gridCol w="1340775">
                  <a:extLst>
                    <a:ext uri="{9D8B030D-6E8A-4147-A177-3AD203B41FA5}">
                      <a16:colId xmlns:a16="http://schemas.microsoft.com/office/drawing/2014/main" val="3691327092"/>
                    </a:ext>
                  </a:extLst>
                </a:gridCol>
              </a:tblGrid>
              <a:tr h="335807">
                <a:tc>
                  <a:txBody>
                    <a:bodyPr/>
                    <a:lstStyle/>
                    <a:p>
                      <a:r>
                        <a:rPr lang="en-US" sz="1400" dirty="0"/>
                        <a:t>MEMBER 1</a:t>
                      </a:r>
                    </a:p>
                  </a:txBody>
                  <a:tcPr>
                    <a:solidFill>
                      <a:schemeClr val="accent1">
                        <a:lumMod val="75000"/>
                      </a:schemeClr>
                    </a:solidFill>
                  </a:tcPr>
                </a:tc>
                <a:tc>
                  <a:txBody>
                    <a:bodyPr/>
                    <a:lstStyle/>
                    <a:p>
                      <a:r>
                        <a:rPr lang="en-US" sz="1400" dirty="0"/>
                        <a:t>MEMBER 2</a:t>
                      </a:r>
                    </a:p>
                  </a:txBody>
                  <a:tcPr>
                    <a:solidFill>
                      <a:schemeClr val="accent1">
                        <a:lumMod val="75000"/>
                      </a:schemeClr>
                    </a:solidFill>
                  </a:tcPr>
                </a:tc>
                <a:tc>
                  <a:txBody>
                    <a:bodyPr/>
                    <a:lstStyle/>
                    <a:p>
                      <a:r>
                        <a:rPr lang="en-US" sz="1400" dirty="0"/>
                        <a:t>MEMBER 3</a:t>
                      </a:r>
                    </a:p>
                  </a:txBody>
                  <a:tcPr>
                    <a:solidFill>
                      <a:schemeClr val="accent1">
                        <a:lumMod val="75000"/>
                      </a:schemeClr>
                    </a:solidFill>
                  </a:tcPr>
                </a:tc>
                <a:tc>
                  <a:txBody>
                    <a:bodyPr/>
                    <a:lstStyle/>
                    <a:p>
                      <a:r>
                        <a:rPr lang="en-US" sz="1400" dirty="0"/>
                        <a:t>MEMBER 4</a:t>
                      </a:r>
                    </a:p>
                  </a:txBody>
                  <a:tcP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MEMBER 5 (TL)</a:t>
                      </a:r>
                    </a:p>
                    <a:p>
                      <a:endParaRPr lang="en-US" sz="1400" dirty="0"/>
                    </a:p>
                  </a:txBody>
                  <a:tcP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MEMBER 6</a:t>
                      </a:r>
                    </a:p>
                    <a:p>
                      <a:endParaRPr lang="en-US" sz="1400" dirty="0"/>
                    </a:p>
                  </a:txBody>
                  <a:tcPr>
                    <a:solidFill>
                      <a:schemeClr val="accent1">
                        <a:lumMod val="75000"/>
                      </a:schemeClr>
                    </a:solidFill>
                  </a:tcPr>
                </a:tc>
                <a:extLst>
                  <a:ext uri="{0D108BD9-81ED-4DB2-BD59-A6C34878D82A}">
                    <a16:rowId xmlns:a16="http://schemas.microsoft.com/office/drawing/2014/main" val="2385550247"/>
                  </a:ext>
                </a:extLst>
              </a:tr>
              <a:tr h="197534">
                <a:tc>
                  <a:txBody>
                    <a:bodyPr/>
                    <a:lstStyle/>
                    <a:p>
                      <a:r>
                        <a:rPr lang="en-US" sz="1400" b="1" dirty="0"/>
                        <a:t>20180002</a:t>
                      </a:r>
                    </a:p>
                  </a:txBody>
                  <a:tcPr>
                    <a:solidFill>
                      <a:schemeClr val="tx2"/>
                    </a:solidFill>
                  </a:tcPr>
                </a:tc>
                <a:tc>
                  <a:txBody>
                    <a:bodyPr/>
                    <a:lstStyle/>
                    <a:p>
                      <a:r>
                        <a:rPr lang="en-US" sz="1400" b="1" dirty="0"/>
                        <a:t>20180003</a:t>
                      </a:r>
                    </a:p>
                  </a:txBody>
                  <a:tcPr>
                    <a:solidFill>
                      <a:schemeClr val="tx2"/>
                    </a:solidFill>
                  </a:tcPr>
                </a:tc>
                <a:tc>
                  <a:txBody>
                    <a:bodyPr/>
                    <a:lstStyle/>
                    <a:p>
                      <a:r>
                        <a:rPr lang="en-US" sz="1400" b="1" dirty="0"/>
                        <a:t>20180004</a:t>
                      </a:r>
                    </a:p>
                  </a:txBody>
                  <a:tcPr/>
                </a:tc>
                <a:tc>
                  <a:txBody>
                    <a:bodyPr/>
                    <a:lstStyle/>
                    <a:p>
                      <a:r>
                        <a:rPr lang="en-US" sz="1400" b="1" dirty="0"/>
                        <a:t>20180140</a:t>
                      </a:r>
                    </a:p>
                  </a:txBody>
                  <a:tcP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20180173</a:t>
                      </a:r>
                    </a:p>
                  </a:txBody>
                  <a:tcP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20180442</a:t>
                      </a:r>
                      <a:endParaRPr lang="en-US" sz="1400" b="1" dirty="0"/>
                    </a:p>
                  </a:txBody>
                  <a:tcPr>
                    <a:solidFill>
                      <a:schemeClr val="tx2"/>
                    </a:solidFill>
                  </a:tcPr>
                </a:tc>
                <a:extLst>
                  <a:ext uri="{0D108BD9-81ED-4DB2-BD59-A6C34878D82A}">
                    <a16:rowId xmlns:a16="http://schemas.microsoft.com/office/drawing/2014/main" val="894684068"/>
                  </a:ext>
                </a:extLst>
              </a:tr>
              <a:tr h="212576">
                <a:tc>
                  <a:txBody>
                    <a:bodyPr/>
                    <a:lstStyle/>
                    <a:p>
                      <a:r>
                        <a:rPr lang="ar-EG" sz="1400" b="1" dirty="0"/>
                        <a:t>ابانوب رافت وديع</a:t>
                      </a:r>
                      <a:endParaRPr lang="en-US" sz="1400" b="1" dirty="0"/>
                    </a:p>
                  </a:txBody>
                  <a:tcPr>
                    <a:solidFill>
                      <a:schemeClr val="tx2">
                        <a:lumMod val="90000"/>
                      </a:schemeClr>
                    </a:solidFill>
                  </a:tcPr>
                </a:tc>
                <a:tc>
                  <a:txBody>
                    <a:bodyPr/>
                    <a:lstStyle/>
                    <a:p>
                      <a:r>
                        <a:rPr lang="ar-EG" sz="1400" b="1" dirty="0"/>
                        <a:t>ابانوب كمال عطيه</a:t>
                      </a:r>
                      <a:endParaRPr lang="en-US" sz="1400" b="1" dirty="0"/>
                    </a:p>
                  </a:txBody>
                  <a:tcPr>
                    <a:solidFill>
                      <a:schemeClr val="tx2">
                        <a:lumMod val="90000"/>
                      </a:schemeClr>
                    </a:solidFill>
                  </a:tcPr>
                </a:tc>
                <a:tc>
                  <a:txBody>
                    <a:bodyPr/>
                    <a:lstStyle/>
                    <a:p>
                      <a:r>
                        <a:rPr lang="ar-EG" sz="1400" b="1" dirty="0"/>
                        <a:t>ابانوب مجدي اسعد</a:t>
                      </a:r>
                      <a:endParaRPr lang="en-US" sz="1400" b="1" dirty="0"/>
                    </a:p>
                  </a:txBody>
                  <a:tcPr>
                    <a:solidFill>
                      <a:schemeClr val="tx2">
                        <a:lumMod val="90000"/>
                      </a:schemeClr>
                    </a:solidFill>
                  </a:tcPr>
                </a:tc>
                <a:tc>
                  <a:txBody>
                    <a:bodyPr/>
                    <a:lstStyle/>
                    <a:p>
                      <a:r>
                        <a:rPr lang="ar-EG" sz="1400" b="1" dirty="0"/>
                        <a:t>اندرو عماد كامل</a:t>
                      </a:r>
                      <a:endParaRPr lang="en-US" sz="1400" b="1" dirty="0"/>
                    </a:p>
                  </a:txBody>
                  <a:tcPr>
                    <a:solidFill>
                      <a:schemeClr val="tx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EG" sz="1400" b="1" dirty="0"/>
                        <a:t>جرجس حنا سمعان</a:t>
                      </a:r>
                      <a:endParaRPr lang="en-US" sz="1400" b="1" dirty="0"/>
                    </a:p>
                  </a:txBody>
                  <a:tcPr>
                    <a:solidFill>
                      <a:schemeClr val="tx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EG" sz="1400" b="1" dirty="0"/>
                        <a:t>كيرلس هاني مكرم</a:t>
                      </a:r>
                      <a:endParaRPr lang="en-US" sz="1400" b="1" dirty="0"/>
                    </a:p>
                  </a:txBody>
                  <a:tcPr>
                    <a:solidFill>
                      <a:schemeClr val="tx2">
                        <a:lumMod val="90000"/>
                      </a:schemeClr>
                    </a:solidFill>
                  </a:tcPr>
                </a:tc>
                <a:extLst>
                  <a:ext uri="{0D108BD9-81ED-4DB2-BD59-A6C34878D82A}">
                    <a16:rowId xmlns:a16="http://schemas.microsoft.com/office/drawing/2014/main" val="946335980"/>
                  </a:ext>
                </a:extLst>
              </a:tr>
            </a:tbl>
          </a:graphicData>
        </a:graphic>
      </p:graphicFrame>
      <p:sp>
        <p:nvSpPr>
          <p:cNvPr id="8" name="Minus Sign 7">
            <a:extLst>
              <a:ext uri="{FF2B5EF4-FFF2-40B4-BE49-F238E27FC236}">
                <a16:creationId xmlns:a16="http://schemas.microsoft.com/office/drawing/2014/main" id="{70235908-1026-402E-A6FA-261437A61CEA}"/>
              </a:ext>
            </a:extLst>
          </p:cNvPr>
          <p:cNvSpPr/>
          <p:nvPr/>
        </p:nvSpPr>
        <p:spPr>
          <a:xfrm>
            <a:off x="336987" y="318373"/>
            <a:ext cx="992171" cy="745917"/>
          </a:xfrm>
          <a:prstGeom prst="mathMin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417B712-9C25-4398-9B79-F217CD3B0821}"/>
              </a:ext>
            </a:extLst>
          </p:cNvPr>
          <p:cNvSpPr txBox="1"/>
          <p:nvPr/>
        </p:nvSpPr>
        <p:spPr>
          <a:xfrm>
            <a:off x="411663" y="4625274"/>
            <a:ext cx="4116372" cy="1064650"/>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Under the supervision of Dr </a:t>
            </a:r>
            <a:r>
              <a:rPr lang="en-US" sz="1800" dirty="0" err="1">
                <a:effectLst/>
                <a:latin typeface="Calibri" panose="020F0502020204030204" pitchFamily="34" charset="0"/>
                <a:ea typeface="Calibri" panose="020F0502020204030204" pitchFamily="34" charset="0"/>
                <a:cs typeface="Arial" panose="020B0604020202020204" pitchFamily="34" charset="0"/>
              </a:rPr>
              <a:t>Wesam</a:t>
            </a:r>
            <a:r>
              <a:rPr lang="en-US" sz="1800" dirty="0">
                <a:effectLst/>
                <a:latin typeface="Calibri" panose="020F0502020204030204" pitchFamily="34" charset="0"/>
                <a:ea typeface="Calibri" panose="020F0502020204030204" pitchFamily="34" charset="0"/>
                <a:cs typeface="Arial" panose="020B0604020202020204" pitchFamily="34" charset="0"/>
              </a:rPr>
              <a:t> El-</a:t>
            </a:r>
            <a:r>
              <a:rPr lang="en-US" sz="1800" dirty="0" err="1">
                <a:effectLst/>
                <a:latin typeface="Calibri" panose="020F0502020204030204" pitchFamily="34" charset="0"/>
                <a:ea typeface="Calibri" panose="020F0502020204030204" pitchFamily="34" charset="0"/>
                <a:cs typeface="Arial" panose="020B0604020202020204" pitchFamily="34" charset="0"/>
              </a:rPr>
              <a:t>behaidy</a:t>
            </a:r>
            <a:endParaRPr lang="en-US" dirty="0"/>
          </a:p>
          <a:p>
            <a:pPr algn="ctr"/>
            <a:r>
              <a:rPr lang="en-US" dirty="0"/>
              <a:t>Helwan University </a:t>
            </a:r>
          </a:p>
        </p:txBody>
      </p:sp>
      <p:sp>
        <p:nvSpPr>
          <p:cNvPr id="13" name="TextBox 12">
            <a:extLst>
              <a:ext uri="{FF2B5EF4-FFF2-40B4-BE49-F238E27FC236}">
                <a16:creationId xmlns:a16="http://schemas.microsoft.com/office/drawing/2014/main" id="{334E52C4-4950-6235-4CF8-2AB57D821241}"/>
              </a:ext>
            </a:extLst>
          </p:cNvPr>
          <p:cNvSpPr txBox="1"/>
          <p:nvPr/>
        </p:nvSpPr>
        <p:spPr>
          <a:xfrm>
            <a:off x="8723388" y="2753785"/>
            <a:ext cx="3283664" cy="461665"/>
          </a:xfrm>
          <a:prstGeom prst="rect">
            <a:avLst/>
          </a:prstGeom>
          <a:noFill/>
          <a:ln>
            <a:solidFill>
              <a:schemeClr val="tx1"/>
            </a:solidFill>
          </a:ln>
        </p:spPr>
        <p:txBody>
          <a:bodyPr wrap="square" rtlCol="0">
            <a:spAutoFit/>
          </a:bodyPr>
          <a:lstStyle/>
          <a:p>
            <a:pPr algn="ctr"/>
            <a:r>
              <a:rPr lang="en-US" sz="2400" b="1" dirty="0"/>
              <a:t>Presentation Topics</a:t>
            </a:r>
          </a:p>
        </p:txBody>
      </p:sp>
      <p:sp>
        <p:nvSpPr>
          <p:cNvPr id="14" name="TextBox 13">
            <a:extLst>
              <a:ext uri="{FF2B5EF4-FFF2-40B4-BE49-F238E27FC236}">
                <a16:creationId xmlns:a16="http://schemas.microsoft.com/office/drawing/2014/main" id="{82B15A37-BC3E-00E2-DB69-D980ACC657DE}"/>
              </a:ext>
            </a:extLst>
          </p:cNvPr>
          <p:cNvSpPr txBox="1"/>
          <p:nvPr/>
        </p:nvSpPr>
        <p:spPr>
          <a:xfrm>
            <a:off x="8723388" y="3386602"/>
            <a:ext cx="3283664" cy="334982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Architecture Used in Paper</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Dataset Details</a:t>
            </a:r>
          </a:p>
          <a:p>
            <a:pPr marL="285750" indent="-285750">
              <a:buFont typeface="Arial" panose="020B0604020202020204" pitchFamily="34" charset="0"/>
              <a:buChar char="•"/>
            </a:pPr>
            <a:endParaRPr lang="en-US" dirty="0"/>
          </a:p>
          <a:p>
            <a:endParaRPr lang="en-US" b="0" i="0" u="none" strike="noStrike" baseline="0" dirty="0">
              <a:latin typeface="Calibri" panose="020F0502020204030204" pitchFamily="34" charset="0"/>
            </a:endParaRPr>
          </a:p>
          <a:p>
            <a:pPr marL="285750" indent="-285750" algn="just" fontAlgn="base">
              <a:lnSpc>
                <a:spcPct val="107000"/>
              </a:lnSpc>
              <a:spcAft>
                <a:spcPts val="1125"/>
              </a:spcAft>
              <a:buFont typeface="Arial" panose="020B0604020202020204" pitchFamily="34" charset="0"/>
              <a:buChar char="•"/>
            </a:pPr>
            <a:r>
              <a:rPr lang="en-US" kern="1800" dirty="0">
                <a:ea typeface="Times New Roman" panose="02020603050405020304" pitchFamily="18" charset="0"/>
                <a:cs typeface="Times New Roman" panose="02020603050405020304" pitchFamily="18" charset="0"/>
              </a:rPr>
              <a:t>Implementation Details</a:t>
            </a:r>
            <a:endParaRPr lang="en-US" b="0" i="0" u="none" strike="noStrike" kern="1800" baseline="0" dirty="0">
              <a:latin typeface="Calibri" panose="020F0502020204030204" pitchFamily="34" charset="0"/>
              <a:cs typeface="Times New Roman" panose="02020603050405020304" pitchFamily="18" charset="0"/>
            </a:endParaRPr>
          </a:p>
          <a:p>
            <a:pPr marL="285750" indent="-285750" algn="just" fontAlgn="base">
              <a:lnSpc>
                <a:spcPct val="107000"/>
              </a:lnSpc>
              <a:spcAft>
                <a:spcPts val="1125"/>
              </a:spcAft>
              <a:buFont typeface="Arial" panose="020B0604020202020204" pitchFamily="34" charset="0"/>
              <a:buChar char="•"/>
            </a:pPr>
            <a:endParaRPr lang="en-US" b="0" i="0" u="none" strike="noStrike" baseline="0" dirty="0">
              <a:latin typeface="Calibri" panose="020F0502020204030204" pitchFamily="34" charset="0"/>
            </a:endParaRPr>
          </a:p>
          <a:p>
            <a:pPr marL="285750" indent="-285750" algn="just" fontAlgn="base">
              <a:lnSpc>
                <a:spcPct val="107000"/>
              </a:lnSpc>
              <a:spcAft>
                <a:spcPts val="1125"/>
              </a:spcAft>
              <a:buFont typeface="Arial" panose="020B0604020202020204" pitchFamily="34" charset="0"/>
              <a:buChar char="•"/>
            </a:pPr>
            <a:r>
              <a:rPr lang="en-US" kern="1800" dirty="0">
                <a:ea typeface="Times New Roman" panose="02020603050405020304" pitchFamily="18" charset="0"/>
                <a:cs typeface="Times New Roman" panose="02020603050405020304" pitchFamily="18" charset="0"/>
              </a:rPr>
              <a:t>Results and Visualization</a:t>
            </a:r>
          </a:p>
          <a:p>
            <a:pPr marL="285750" indent="-285750" algn="just" fontAlgn="base">
              <a:lnSpc>
                <a:spcPct val="107000"/>
              </a:lnSpc>
              <a:spcAft>
                <a:spcPts val="1125"/>
              </a:spcAft>
              <a:buFont typeface="Arial" panose="020B0604020202020204" pitchFamily="34" charset="0"/>
              <a:buChar char="•"/>
            </a:pPr>
            <a:endParaRPr lang="en-US" kern="1800"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73782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050" name="Picture 2" descr="abstract vector science concept background polygonal geometric design  pattern – BOLDplanning Inc.">
            <a:extLst>
              <a:ext uri="{FF2B5EF4-FFF2-40B4-BE49-F238E27FC236}">
                <a16:creationId xmlns:a16="http://schemas.microsoft.com/office/drawing/2014/main" id="{4C76F4AF-4789-4CAE-937E-BD3CE30706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70">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CBE5BD-A74C-4AC2-B01C-A1E72516CD87}"/>
              </a:ext>
            </a:extLst>
          </p:cNvPr>
          <p:cNvSpPr txBox="1"/>
          <p:nvPr/>
        </p:nvSpPr>
        <p:spPr>
          <a:xfrm>
            <a:off x="850900" y="109539"/>
            <a:ext cx="3530600" cy="461665"/>
          </a:xfrm>
          <a:prstGeom prst="rect">
            <a:avLst/>
          </a:prstGeom>
          <a:noFill/>
          <a:ln>
            <a:solidFill>
              <a:schemeClr val="bg2"/>
            </a:solidFill>
          </a:ln>
        </p:spPr>
        <p:txBody>
          <a:bodyPr wrap="square" rtlCol="0">
            <a:spAutoFit/>
          </a:bodyPr>
          <a:lstStyle/>
          <a:p>
            <a:pPr algn="ctr"/>
            <a:r>
              <a:rPr lang="en-US" sz="2400" b="1" dirty="0">
                <a:solidFill>
                  <a:schemeClr val="bg1"/>
                </a:solidFill>
              </a:rPr>
              <a:t>Presentation Topics</a:t>
            </a:r>
          </a:p>
        </p:txBody>
      </p:sp>
      <p:sp>
        <p:nvSpPr>
          <p:cNvPr id="5" name="TextBox 4">
            <a:extLst>
              <a:ext uri="{FF2B5EF4-FFF2-40B4-BE49-F238E27FC236}">
                <a16:creationId xmlns:a16="http://schemas.microsoft.com/office/drawing/2014/main" id="{E3A1A597-57B5-4B80-B3EF-D7AF33E8DA3B}"/>
              </a:ext>
            </a:extLst>
          </p:cNvPr>
          <p:cNvSpPr txBox="1"/>
          <p:nvPr/>
        </p:nvSpPr>
        <p:spPr>
          <a:xfrm>
            <a:off x="850900" y="1181361"/>
            <a:ext cx="3530600" cy="477868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Architecture Used in Paper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Dataset Details</a:t>
            </a:r>
          </a:p>
          <a:p>
            <a:pPr marL="285750" indent="-285750">
              <a:buFont typeface="Arial" panose="020B0604020202020204" pitchFamily="34" charset="0"/>
              <a:buChar char="•"/>
            </a:pPr>
            <a:endParaRPr lang="en-US" dirty="0">
              <a:solidFill>
                <a:schemeClr val="bg1"/>
              </a:solidFill>
            </a:endParaRPr>
          </a:p>
          <a:p>
            <a:br>
              <a:rPr lang="en-US" dirty="0">
                <a:solidFill>
                  <a:schemeClr val="bg1"/>
                </a:solidFill>
              </a:rPr>
            </a:br>
            <a:endParaRPr lang="en-US" b="0" i="0" u="none" strike="noStrike" baseline="0" dirty="0">
              <a:solidFill>
                <a:schemeClr val="bg1"/>
              </a:solidFill>
              <a:latin typeface="Calibri" panose="020F0502020204030204" pitchFamily="34" charset="0"/>
            </a:endParaRPr>
          </a:p>
          <a:p>
            <a:pPr marL="285750" indent="-285750" algn="just" fontAlgn="base">
              <a:lnSpc>
                <a:spcPct val="107000"/>
              </a:lnSpc>
              <a:spcAft>
                <a:spcPts val="1125"/>
              </a:spcAft>
              <a:buFont typeface="Arial" panose="020B0604020202020204" pitchFamily="34" charset="0"/>
              <a:buChar char="•"/>
            </a:pPr>
            <a:r>
              <a:rPr lang="en-US" kern="1800" dirty="0">
                <a:solidFill>
                  <a:schemeClr val="bg1"/>
                </a:solidFill>
                <a:ea typeface="Times New Roman" panose="02020603050405020304" pitchFamily="18" charset="0"/>
                <a:cs typeface="Times New Roman" panose="02020603050405020304" pitchFamily="18" charset="0"/>
              </a:rPr>
              <a:t>Implementation Details</a:t>
            </a:r>
          </a:p>
          <a:p>
            <a:pPr marL="285750" indent="-285750" algn="just" fontAlgn="base">
              <a:lnSpc>
                <a:spcPct val="107000"/>
              </a:lnSpc>
              <a:spcAft>
                <a:spcPts val="1125"/>
              </a:spcAft>
              <a:buFont typeface="Arial" panose="020B0604020202020204" pitchFamily="34" charset="0"/>
              <a:buChar char="•"/>
            </a:pPr>
            <a:endParaRPr lang="en-US" b="0" i="0" u="none" strike="noStrike" kern="1800" baseline="0" dirty="0">
              <a:solidFill>
                <a:schemeClr val="bg1"/>
              </a:solidFill>
              <a:latin typeface="Calibri" panose="020F0502020204030204" pitchFamily="34" charset="0"/>
              <a:cs typeface="Times New Roman" panose="02020603050405020304" pitchFamily="18" charset="0"/>
            </a:endParaRPr>
          </a:p>
          <a:p>
            <a:pPr marL="285750" indent="-285750" algn="just" fontAlgn="base">
              <a:lnSpc>
                <a:spcPct val="107000"/>
              </a:lnSpc>
              <a:spcAft>
                <a:spcPts val="1125"/>
              </a:spcAft>
              <a:buFont typeface="Arial" panose="020B0604020202020204" pitchFamily="34" charset="0"/>
              <a:buChar char="•"/>
            </a:pPr>
            <a:endParaRPr lang="en-US" b="0" i="0" u="none" strike="noStrike" baseline="0" dirty="0">
              <a:solidFill>
                <a:schemeClr val="bg1"/>
              </a:solidFill>
              <a:latin typeface="Calibri" panose="020F0502020204030204" pitchFamily="34" charset="0"/>
            </a:endParaRPr>
          </a:p>
          <a:p>
            <a:pPr marL="285750" indent="-285750" algn="just" fontAlgn="base">
              <a:lnSpc>
                <a:spcPct val="107000"/>
              </a:lnSpc>
              <a:spcAft>
                <a:spcPts val="1125"/>
              </a:spcAft>
              <a:buFont typeface="Arial" panose="020B0604020202020204" pitchFamily="34" charset="0"/>
              <a:buChar char="•"/>
            </a:pPr>
            <a:r>
              <a:rPr lang="en-US" kern="1800" dirty="0">
                <a:solidFill>
                  <a:schemeClr val="bg1"/>
                </a:solidFill>
                <a:ea typeface="Times New Roman" panose="02020603050405020304" pitchFamily="18" charset="0"/>
                <a:cs typeface="Times New Roman" panose="02020603050405020304" pitchFamily="18" charset="0"/>
              </a:rPr>
              <a:t>Results and Visualization</a:t>
            </a:r>
          </a:p>
          <a:p>
            <a:pPr marL="285750" indent="-285750" algn="just" fontAlgn="base">
              <a:lnSpc>
                <a:spcPct val="107000"/>
              </a:lnSpc>
              <a:spcAft>
                <a:spcPts val="1125"/>
              </a:spcAft>
              <a:buFont typeface="Arial" panose="020B0604020202020204" pitchFamily="34" charset="0"/>
              <a:buChar char="•"/>
            </a:pPr>
            <a:endParaRPr lang="en-US" kern="1800" dirty="0">
              <a:solidFill>
                <a:schemeClr val="bg1"/>
              </a:solidFill>
              <a:ea typeface="Times New Roman" panose="02020603050405020304" pitchFamily="18" charset="0"/>
              <a:cs typeface="Times New Roman" panose="02020603050405020304" pitchFamily="18" charset="0"/>
            </a:endParaRPr>
          </a:p>
          <a:p>
            <a:pPr marL="285750" indent="-285750" algn="just" fontAlgn="base">
              <a:lnSpc>
                <a:spcPct val="107000"/>
              </a:lnSpc>
              <a:spcAft>
                <a:spcPts val="1125"/>
              </a:spcAft>
              <a:buFont typeface="Arial" panose="020B0604020202020204" pitchFamily="34" charset="0"/>
              <a:buChar char="•"/>
            </a:pPr>
            <a:endParaRPr lang="en-US" kern="1800" dirty="0">
              <a:solidFill>
                <a:schemeClr val="bg1"/>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1897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FD68902-6557-460B-8A6B-6636765673E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482600"/>
            <a:ext cx="12191980" cy="7340600"/>
          </a:xfrm>
          <a:prstGeom prst="rect">
            <a:avLst/>
          </a:prstGeom>
        </p:spPr>
      </p:pic>
      <p:sp>
        <p:nvSpPr>
          <p:cNvPr id="5" name="TextBox 4">
            <a:extLst>
              <a:ext uri="{FF2B5EF4-FFF2-40B4-BE49-F238E27FC236}">
                <a16:creationId xmlns:a16="http://schemas.microsoft.com/office/drawing/2014/main" id="{15CC5539-3910-40A4-A61A-9ECD7371E215}"/>
              </a:ext>
            </a:extLst>
          </p:cNvPr>
          <p:cNvSpPr txBox="1"/>
          <p:nvPr/>
        </p:nvSpPr>
        <p:spPr>
          <a:xfrm>
            <a:off x="368300" y="140732"/>
            <a:ext cx="11455400" cy="6146800"/>
          </a:xfrm>
          <a:prstGeom prst="rect">
            <a:avLst/>
          </a:prstGeom>
          <a:solidFill>
            <a:schemeClr val="bg2"/>
          </a:solid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9271F896-FAE5-414D-9AFB-93C7A1D16C8E}"/>
              </a:ext>
            </a:extLst>
          </p:cNvPr>
          <p:cNvCxnSpPr>
            <a:cxnSpLocks/>
          </p:cNvCxnSpPr>
          <p:nvPr/>
        </p:nvCxnSpPr>
        <p:spPr>
          <a:xfrm>
            <a:off x="4737100" y="771098"/>
            <a:ext cx="2857500" cy="0"/>
          </a:xfrm>
          <a:prstGeom prst="line">
            <a:avLst/>
          </a:prstGeom>
          <a:ln>
            <a:solidFill>
              <a:schemeClr val="accent1"/>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16848231-3763-4403-BB41-7A1FE0BF1FA3}"/>
              </a:ext>
            </a:extLst>
          </p:cNvPr>
          <p:cNvSpPr txBox="1"/>
          <p:nvPr/>
        </p:nvSpPr>
        <p:spPr>
          <a:xfrm>
            <a:off x="4210251" y="367189"/>
            <a:ext cx="3814720" cy="461665"/>
          </a:xfrm>
          <a:prstGeom prst="rect">
            <a:avLst/>
          </a:prstGeom>
          <a:noFill/>
        </p:spPr>
        <p:txBody>
          <a:bodyPr wrap="square" rtlCol="0">
            <a:spAutoFit/>
          </a:bodyPr>
          <a:lstStyle/>
          <a:p>
            <a:pPr algn="ctr"/>
            <a:r>
              <a:rPr lang="en-US" sz="2400" b="1" dirty="0"/>
              <a:t>Architecture Used</a:t>
            </a:r>
          </a:p>
        </p:txBody>
      </p:sp>
      <p:sp>
        <p:nvSpPr>
          <p:cNvPr id="23" name="TextBox 22">
            <a:extLst>
              <a:ext uri="{FF2B5EF4-FFF2-40B4-BE49-F238E27FC236}">
                <a16:creationId xmlns:a16="http://schemas.microsoft.com/office/drawing/2014/main" id="{D4409E46-7BCB-4784-A096-E184A3F0124E}"/>
              </a:ext>
            </a:extLst>
          </p:cNvPr>
          <p:cNvSpPr txBox="1"/>
          <p:nvPr/>
        </p:nvSpPr>
        <p:spPr>
          <a:xfrm>
            <a:off x="614427" y="1078995"/>
            <a:ext cx="5802849" cy="4585038"/>
          </a:xfrm>
          <a:prstGeom prst="rect">
            <a:avLst/>
          </a:prstGeom>
          <a:noFill/>
        </p:spPr>
        <p:txBody>
          <a:bodyPr wrap="square" rtlCol="0">
            <a:spAutoFit/>
          </a:bodyPr>
          <a:lstStyle/>
          <a:p>
            <a:r>
              <a:rPr lang="en-US" sz="1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Paper Details</a:t>
            </a:r>
            <a:endParaRPr lang="en-US" b="1" dirty="0">
              <a:solidFill>
                <a:srgbClr val="FF0000"/>
              </a:solidFill>
            </a:endParaRPr>
          </a:p>
          <a:p>
            <a:endParaRPr lang="en-US" b="1" dirty="0">
              <a:solidFill>
                <a:srgbClr val="FF0000"/>
              </a:solidFill>
              <a:latin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This paper proposed CNN network architecture consists of multiple conventional layers (CONV),</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subsampling layer (polling layer), and fully connected layers. The proposed CNN</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model takes image is an input with (128, 128, 3) size. The proposed network consists</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of four Blocks; each block contains convolutional and pooling layers. In the first</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block, the convolutional layer having 32 filters with (3, 3) size and the same padding,</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while the </a:t>
            </a:r>
            <a:r>
              <a:rPr lang="en-US" sz="1600" dirty="0" err="1">
                <a:solidFill>
                  <a:srgbClr val="333333"/>
                </a:solidFill>
                <a:effectLst/>
                <a:latin typeface="Segoe UI" panose="020B0502040204020203" pitchFamily="34" charset="0"/>
                <a:ea typeface="Calibri" panose="020F0502020204030204" pitchFamily="34" charset="0"/>
                <a:cs typeface="Arial" panose="020B0604020202020204" pitchFamily="34" charset="0"/>
              </a:rPr>
              <a:t>Maxpooling</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 size is (2, 2). The second block contains one convolution layer</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having 64 filters of size (3, 3) and the same padding, while the </a:t>
            </a:r>
            <a:r>
              <a:rPr lang="en-US" sz="1600" dirty="0" err="1">
                <a:solidFill>
                  <a:srgbClr val="333333"/>
                </a:solidFill>
                <a:effectLst/>
                <a:latin typeface="Segoe UI" panose="020B0502040204020203" pitchFamily="34" charset="0"/>
                <a:ea typeface="Calibri" panose="020F0502020204030204" pitchFamily="34" charset="0"/>
                <a:cs typeface="Arial" panose="020B0604020202020204" pitchFamily="34" charset="0"/>
              </a:rPr>
              <a:t>Maxpooling</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 size is the</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same. The third and Fourth blocks contain one convolution layer having 128 filters</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of size (3, 3) with the same padding and max pooling size (2, 2). The two fully connected layers (FC) using </a:t>
            </a:r>
            <a:r>
              <a:rPr lang="en-US" sz="1600" dirty="0" err="1">
                <a:solidFill>
                  <a:srgbClr val="333333"/>
                </a:solidFill>
                <a:effectLst/>
                <a:latin typeface="Segoe UI" panose="020B0502040204020203" pitchFamily="34" charset="0"/>
                <a:ea typeface="Calibri" panose="020F0502020204030204" pitchFamily="34" charset="0"/>
                <a:cs typeface="Arial" panose="020B0604020202020204" pitchFamily="34" charset="0"/>
              </a:rPr>
              <a:t>ReLU</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 activation function. In contrast, the output layer has (1,7) classed and SoftMax activation functions</a:t>
            </a:r>
            <a:r>
              <a:rPr lang="en-US" sz="1600" b="1" dirty="0">
                <a:solidFill>
                  <a:srgbClr val="FF0000"/>
                </a:solidFill>
                <a:latin typeface="Segoe UI" panose="020B0502040204020203" pitchFamily="34" charset="0"/>
                <a:ea typeface="Calibri" panose="020F0502020204030204" pitchFamily="34" charset="0"/>
                <a:cs typeface="Arial" panose="020B0604020202020204" pitchFamily="34" charset="0"/>
              </a:rPr>
              <a:t> </a:t>
            </a:r>
            <a:r>
              <a:rPr lang="en-US" sz="1600" b="1" dirty="0">
                <a:latin typeface="Segoe UI" panose="020B0502040204020203" pitchFamily="34" charset="0"/>
                <a:ea typeface="Calibri" panose="020F0502020204030204" pitchFamily="34" charset="0"/>
                <a:cs typeface="Arial" panose="020B0604020202020204" pitchFamily="34"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descr="Table&#10;&#10;Description automatically generated">
            <a:extLst>
              <a:ext uri="{FF2B5EF4-FFF2-40B4-BE49-F238E27FC236}">
                <a16:creationId xmlns:a16="http://schemas.microsoft.com/office/drawing/2014/main" id="{AB5BF07A-1B97-1453-C8FB-96A3810F2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937" y="1175008"/>
            <a:ext cx="3816244" cy="4570362"/>
          </a:xfrm>
          <a:prstGeom prst="rect">
            <a:avLst/>
          </a:prstGeom>
        </p:spPr>
      </p:pic>
    </p:spTree>
    <p:extLst>
      <p:ext uri="{BB962C8B-B14F-4D97-AF65-F5344CB8AC3E}">
        <p14:creationId xmlns:p14="http://schemas.microsoft.com/office/powerpoint/2010/main" val="3118466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FD68902-6557-460B-8A6B-6636765673E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482600"/>
            <a:ext cx="12191980" cy="7340600"/>
          </a:xfrm>
          <a:prstGeom prst="rect">
            <a:avLst/>
          </a:prstGeom>
        </p:spPr>
      </p:pic>
      <p:sp>
        <p:nvSpPr>
          <p:cNvPr id="5" name="TextBox 4">
            <a:extLst>
              <a:ext uri="{FF2B5EF4-FFF2-40B4-BE49-F238E27FC236}">
                <a16:creationId xmlns:a16="http://schemas.microsoft.com/office/drawing/2014/main" id="{15CC5539-3910-40A4-A61A-9ECD7371E215}"/>
              </a:ext>
            </a:extLst>
          </p:cNvPr>
          <p:cNvSpPr txBox="1"/>
          <p:nvPr/>
        </p:nvSpPr>
        <p:spPr>
          <a:xfrm>
            <a:off x="368300" y="140732"/>
            <a:ext cx="11455400" cy="6146800"/>
          </a:xfrm>
          <a:prstGeom prst="rect">
            <a:avLst/>
          </a:prstGeom>
          <a:solidFill>
            <a:schemeClr val="bg2"/>
          </a:solid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dirty="0"/>
          </a:p>
        </p:txBody>
      </p:sp>
      <p:sp>
        <p:nvSpPr>
          <p:cNvPr id="6" name="TextBox 5">
            <a:extLst>
              <a:ext uri="{FF2B5EF4-FFF2-40B4-BE49-F238E27FC236}">
                <a16:creationId xmlns:a16="http://schemas.microsoft.com/office/drawing/2014/main" id="{729318E5-11C9-4AD5-9AFF-5126F184A766}"/>
              </a:ext>
            </a:extLst>
          </p:cNvPr>
          <p:cNvSpPr txBox="1"/>
          <p:nvPr/>
        </p:nvSpPr>
        <p:spPr>
          <a:xfrm>
            <a:off x="544576" y="355600"/>
            <a:ext cx="3862324" cy="369332"/>
          </a:xfrm>
          <a:prstGeom prst="rect">
            <a:avLst/>
          </a:prstGeom>
          <a:noFill/>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9271F896-FAE5-414D-9AFB-93C7A1D16C8E}"/>
              </a:ext>
            </a:extLst>
          </p:cNvPr>
          <p:cNvCxnSpPr>
            <a:cxnSpLocks/>
          </p:cNvCxnSpPr>
          <p:nvPr/>
        </p:nvCxnSpPr>
        <p:spPr>
          <a:xfrm>
            <a:off x="4737100" y="771098"/>
            <a:ext cx="2857500" cy="0"/>
          </a:xfrm>
          <a:prstGeom prst="line">
            <a:avLst/>
          </a:prstGeom>
          <a:ln>
            <a:solidFill>
              <a:schemeClr val="accent1"/>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16848231-3763-4403-BB41-7A1FE0BF1FA3}"/>
              </a:ext>
            </a:extLst>
          </p:cNvPr>
          <p:cNvSpPr txBox="1"/>
          <p:nvPr/>
        </p:nvSpPr>
        <p:spPr>
          <a:xfrm>
            <a:off x="4224337" y="297766"/>
            <a:ext cx="3743325" cy="461665"/>
          </a:xfrm>
          <a:prstGeom prst="rect">
            <a:avLst/>
          </a:prstGeom>
          <a:noFill/>
        </p:spPr>
        <p:txBody>
          <a:bodyPr wrap="square" rtlCol="0">
            <a:spAutoFit/>
          </a:bodyPr>
          <a:lstStyle/>
          <a:p>
            <a:pPr algn="ctr"/>
            <a:r>
              <a:rPr lang="en-US" sz="2400" b="1" dirty="0"/>
              <a:t>Dataset details</a:t>
            </a:r>
          </a:p>
        </p:txBody>
      </p:sp>
      <p:sp>
        <p:nvSpPr>
          <p:cNvPr id="18" name="TextBox 17">
            <a:extLst>
              <a:ext uri="{FF2B5EF4-FFF2-40B4-BE49-F238E27FC236}">
                <a16:creationId xmlns:a16="http://schemas.microsoft.com/office/drawing/2014/main" id="{3364447B-F4D2-48CF-9083-38C517B41660}"/>
              </a:ext>
            </a:extLst>
          </p:cNvPr>
          <p:cNvSpPr txBox="1"/>
          <p:nvPr/>
        </p:nvSpPr>
        <p:spPr>
          <a:xfrm>
            <a:off x="614428" y="1078995"/>
            <a:ext cx="4665276" cy="1877437"/>
          </a:xfrm>
          <a:prstGeom prst="rect">
            <a:avLst/>
          </a:prstGeom>
          <a:noFill/>
        </p:spPr>
        <p:txBody>
          <a:bodyPr wrap="square" rtlCol="0">
            <a:spAutoFit/>
          </a:bodyPr>
          <a:lstStyle/>
          <a:p>
            <a:r>
              <a:rPr lang="en-US" b="1" dirty="0">
                <a:solidFill>
                  <a:srgbClr val="FF0000"/>
                </a:solidFill>
              </a:rPr>
              <a:t>Before Augmentation</a:t>
            </a:r>
          </a:p>
          <a:p>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Only fruits were used from </a:t>
            </a:r>
            <a:r>
              <a:rPr lang="en-US" sz="1600" u="sng" dirty="0">
                <a:solidFill>
                  <a:srgbClr val="0563C1"/>
                </a:solidFill>
                <a:effectLst/>
                <a:latin typeface="Segoe UI" panose="020B0502040204020203" pitchFamily="34" charset="0"/>
                <a:ea typeface="Calibri" panose="020F0502020204030204" pitchFamily="34" charset="0"/>
                <a:cs typeface="Arial" panose="020B0604020202020204" pitchFamily="34" charset="0"/>
                <a:hlinkClick r:id="rId3"/>
              </a:rPr>
              <a:t>Fruits and Vegetables Image Recognition Dataset</a:t>
            </a:r>
            <a:r>
              <a:rPr lang="en-US" sz="1600" u="sng" dirty="0">
                <a:solidFill>
                  <a:srgbClr val="0563C1"/>
                </a:solidFill>
                <a:effectLst/>
                <a:latin typeface="Segoe UI" panose="020B0502040204020203" pitchFamily="34" charset="0"/>
                <a:ea typeface="Calibri" panose="020F0502020204030204" pitchFamily="34" charset="0"/>
                <a:cs typeface="Arial" panose="020B0604020202020204" pitchFamily="34" charset="0"/>
              </a:rPr>
              <a:t>.</a:t>
            </a: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 </a:t>
            </a:r>
          </a:p>
          <a:p>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Some augmentation algorithms were applied to each image. The dataset contains 7 classes, each class has a different number of sample.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endParaRPr lang="en-US" b="1" dirty="0">
              <a:solidFill>
                <a:srgbClr val="FF0000"/>
              </a:solidFill>
            </a:endParaRPr>
          </a:p>
        </p:txBody>
      </p:sp>
      <p:graphicFrame>
        <p:nvGraphicFramePr>
          <p:cNvPr id="2" name="Table 1">
            <a:extLst>
              <a:ext uri="{FF2B5EF4-FFF2-40B4-BE49-F238E27FC236}">
                <a16:creationId xmlns:a16="http://schemas.microsoft.com/office/drawing/2014/main" id="{6B554E34-20B8-E9DB-9003-0CB0220E9513}"/>
              </a:ext>
            </a:extLst>
          </p:cNvPr>
          <p:cNvGraphicFramePr>
            <a:graphicFrameLocks noGrp="1"/>
          </p:cNvGraphicFramePr>
          <p:nvPr>
            <p:extLst>
              <p:ext uri="{D42A27DB-BD31-4B8C-83A1-F6EECF244321}">
                <p14:modId xmlns:p14="http://schemas.microsoft.com/office/powerpoint/2010/main" val="130611917"/>
              </p:ext>
            </p:extLst>
          </p:nvPr>
        </p:nvGraphicFramePr>
        <p:xfrm>
          <a:off x="544576" y="3975473"/>
          <a:ext cx="4735128" cy="1662881"/>
        </p:xfrm>
        <a:graphic>
          <a:graphicData uri="http://schemas.openxmlformats.org/drawingml/2006/table">
            <a:tbl>
              <a:tblPr firstRow="1" firstCol="1" lastCol="1" bandRow="1">
                <a:tableStyleId>{073A0DAA-6AF3-43AB-8588-CEC1D06C72B9}</a:tableStyleId>
              </a:tblPr>
              <a:tblGrid>
                <a:gridCol w="2338667">
                  <a:extLst>
                    <a:ext uri="{9D8B030D-6E8A-4147-A177-3AD203B41FA5}">
                      <a16:colId xmlns:a16="http://schemas.microsoft.com/office/drawing/2014/main" val="3634728983"/>
                    </a:ext>
                  </a:extLst>
                </a:gridCol>
                <a:gridCol w="2396461">
                  <a:extLst>
                    <a:ext uri="{9D8B030D-6E8A-4147-A177-3AD203B41FA5}">
                      <a16:colId xmlns:a16="http://schemas.microsoft.com/office/drawing/2014/main" val="1643281083"/>
                    </a:ext>
                  </a:extLst>
                </a:gridCol>
              </a:tblGrid>
              <a:tr h="206497">
                <a:tc>
                  <a:txBody>
                    <a:bodyPr/>
                    <a:lstStyle/>
                    <a:p>
                      <a:pPr marL="0" marR="0" algn="ctr">
                        <a:lnSpc>
                          <a:spcPct val="107000"/>
                        </a:lnSpc>
                        <a:spcBef>
                          <a:spcPts val="0"/>
                        </a:spcBef>
                        <a:spcAft>
                          <a:spcPts val="0"/>
                        </a:spcAft>
                      </a:pPr>
                      <a:r>
                        <a:rPr lang="en-US" sz="1100" dirty="0">
                          <a:effectLst/>
                        </a:rPr>
                        <a:t>Class label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100" dirty="0">
                          <a:effectLst/>
                        </a:rPr>
                        <a:t>Number of samples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72880166"/>
                  </a:ext>
                </a:extLst>
              </a:tr>
              <a:tr h="183562">
                <a:tc>
                  <a:txBody>
                    <a:bodyPr/>
                    <a:lstStyle/>
                    <a:p>
                      <a:pPr marL="0" marR="0" algn="ctr">
                        <a:lnSpc>
                          <a:spcPct val="107000"/>
                        </a:lnSpc>
                        <a:spcBef>
                          <a:spcPts val="0"/>
                        </a:spcBef>
                        <a:spcAft>
                          <a:spcPts val="0"/>
                        </a:spcAft>
                      </a:pPr>
                      <a:r>
                        <a:rPr lang="en-US" sz="1100" dirty="0">
                          <a:solidFill>
                            <a:schemeClr val="tx1"/>
                          </a:solidFill>
                          <a:effectLst/>
                        </a:rPr>
                        <a:t>Apple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26</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762997222"/>
                  </a:ext>
                </a:extLst>
              </a:tr>
              <a:tr h="183562">
                <a:tc>
                  <a:txBody>
                    <a:bodyPr/>
                    <a:lstStyle/>
                    <a:p>
                      <a:pPr marL="0" marR="0" algn="ctr">
                        <a:lnSpc>
                          <a:spcPct val="107000"/>
                        </a:lnSpc>
                        <a:spcBef>
                          <a:spcPts val="0"/>
                        </a:spcBef>
                        <a:spcAft>
                          <a:spcPts val="0"/>
                        </a:spcAft>
                      </a:pPr>
                      <a:r>
                        <a:rPr lang="en-US" sz="1100" dirty="0">
                          <a:solidFill>
                            <a:schemeClr val="tx1"/>
                          </a:solidFill>
                          <a:effectLst/>
                        </a:rPr>
                        <a:t>Banana</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29</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036359964"/>
                  </a:ext>
                </a:extLst>
              </a:tr>
              <a:tr h="183562">
                <a:tc>
                  <a:txBody>
                    <a:bodyPr/>
                    <a:lstStyle/>
                    <a:p>
                      <a:pPr marL="0" marR="0" algn="ctr">
                        <a:lnSpc>
                          <a:spcPct val="107000"/>
                        </a:lnSpc>
                        <a:spcBef>
                          <a:spcPts val="0"/>
                        </a:spcBef>
                        <a:spcAft>
                          <a:spcPts val="0"/>
                        </a:spcAft>
                      </a:pPr>
                      <a:r>
                        <a:rPr lang="en-US" sz="1100" dirty="0">
                          <a:solidFill>
                            <a:schemeClr val="tx1"/>
                          </a:solidFill>
                          <a:effectLst/>
                        </a:rPr>
                        <a:t>Grapes</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46</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44488848"/>
                  </a:ext>
                </a:extLst>
              </a:tr>
              <a:tr h="183562">
                <a:tc>
                  <a:txBody>
                    <a:bodyPr/>
                    <a:lstStyle/>
                    <a:p>
                      <a:pPr marL="0" marR="0" algn="ctr">
                        <a:lnSpc>
                          <a:spcPct val="107000"/>
                        </a:lnSpc>
                        <a:spcBef>
                          <a:spcPts val="0"/>
                        </a:spcBef>
                        <a:spcAft>
                          <a:spcPts val="0"/>
                        </a:spcAft>
                      </a:pPr>
                      <a:r>
                        <a:rPr lang="en-US" sz="1100" dirty="0">
                          <a:solidFill>
                            <a:schemeClr val="tx1"/>
                          </a:solidFill>
                          <a:effectLst/>
                        </a:rPr>
                        <a:t>Kiwi</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18</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989946452"/>
                  </a:ext>
                </a:extLst>
              </a:tr>
              <a:tr h="183562">
                <a:tc>
                  <a:txBody>
                    <a:bodyPr/>
                    <a:lstStyle/>
                    <a:p>
                      <a:pPr marL="0" marR="0" algn="ctr">
                        <a:lnSpc>
                          <a:spcPct val="107000"/>
                        </a:lnSpc>
                        <a:spcBef>
                          <a:spcPts val="0"/>
                        </a:spcBef>
                        <a:spcAft>
                          <a:spcPts val="0"/>
                        </a:spcAft>
                      </a:pPr>
                      <a:r>
                        <a:rPr lang="en-US" sz="1100" dirty="0">
                          <a:solidFill>
                            <a:schemeClr val="tx1"/>
                          </a:solidFill>
                          <a:effectLst/>
                        </a:rPr>
                        <a:t>Pear</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42</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3811075344"/>
                  </a:ext>
                </a:extLst>
              </a:tr>
              <a:tr h="183562">
                <a:tc>
                  <a:txBody>
                    <a:bodyPr/>
                    <a:lstStyle/>
                    <a:p>
                      <a:pPr marL="0" marR="0" algn="ctr">
                        <a:lnSpc>
                          <a:spcPct val="107000"/>
                        </a:lnSpc>
                        <a:spcBef>
                          <a:spcPts val="0"/>
                        </a:spcBef>
                        <a:spcAft>
                          <a:spcPts val="0"/>
                        </a:spcAft>
                      </a:pPr>
                      <a:r>
                        <a:rPr lang="en-US" sz="1100">
                          <a:solidFill>
                            <a:schemeClr val="tx1"/>
                          </a:solidFill>
                          <a:effectLst/>
                        </a:rPr>
                        <a:t>Pineapple</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32</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094053331"/>
                  </a:ext>
                </a:extLst>
              </a:tr>
              <a:tr h="183562">
                <a:tc>
                  <a:txBody>
                    <a:bodyPr/>
                    <a:lstStyle/>
                    <a:p>
                      <a:pPr marL="0" marR="0" algn="ctr">
                        <a:lnSpc>
                          <a:spcPct val="107000"/>
                        </a:lnSpc>
                        <a:spcBef>
                          <a:spcPts val="0"/>
                        </a:spcBef>
                        <a:spcAft>
                          <a:spcPts val="0"/>
                        </a:spcAft>
                      </a:pPr>
                      <a:r>
                        <a:rPr lang="en-US" sz="1100">
                          <a:solidFill>
                            <a:schemeClr val="tx1"/>
                          </a:solidFill>
                          <a:effectLst/>
                        </a:rPr>
                        <a:t>Watermelon</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17</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93473595"/>
                  </a:ext>
                </a:extLst>
              </a:tr>
              <a:tr h="77862">
                <a:tc>
                  <a:txBody>
                    <a:bodyPr/>
                    <a:lstStyle/>
                    <a:p>
                      <a:pPr marL="0" marR="0" algn="ctr">
                        <a:lnSpc>
                          <a:spcPct val="107000"/>
                        </a:lnSpc>
                        <a:spcBef>
                          <a:spcPts val="0"/>
                        </a:spcBef>
                        <a:spcAft>
                          <a:spcPts val="0"/>
                        </a:spcAft>
                      </a:pPr>
                      <a:r>
                        <a:rPr lang="en-US" sz="1100">
                          <a:solidFill>
                            <a:schemeClr val="tx1"/>
                          </a:solidFill>
                          <a:effectLst/>
                        </a:rPr>
                        <a:t> </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Total: 210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015535575"/>
                  </a:ext>
                </a:extLst>
              </a:tr>
            </a:tbl>
          </a:graphicData>
        </a:graphic>
      </p:graphicFrame>
      <p:sp>
        <p:nvSpPr>
          <p:cNvPr id="13" name="TextBox 12">
            <a:extLst>
              <a:ext uri="{FF2B5EF4-FFF2-40B4-BE49-F238E27FC236}">
                <a16:creationId xmlns:a16="http://schemas.microsoft.com/office/drawing/2014/main" id="{A335DE60-E7C4-8D93-6385-DEEDF74787AC}"/>
              </a:ext>
            </a:extLst>
          </p:cNvPr>
          <p:cNvSpPr txBox="1"/>
          <p:nvPr/>
        </p:nvSpPr>
        <p:spPr>
          <a:xfrm>
            <a:off x="5600724" y="1062358"/>
            <a:ext cx="6222976" cy="2959272"/>
          </a:xfrm>
          <a:prstGeom prst="rect">
            <a:avLst/>
          </a:prstGeom>
          <a:noFill/>
        </p:spPr>
        <p:txBody>
          <a:bodyPr wrap="square" rtlCol="0">
            <a:spAutoFit/>
          </a:bodyPr>
          <a:lstStyle/>
          <a:p>
            <a:r>
              <a:rPr lang="en-US" b="1" dirty="0">
                <a:solidFill>
                  <a:srgbClr val="FF0000"/>
                </a:solidFill>
              </a:rPr>
              <a:t>After Augmentation </a:t>
            </a:r>
          </a:p>
          <a:p>
            <a:pPr marL="0" marR="0">
              <a:lnSpc>
                <a:spcPct val="107000"/>
              </a:lnSpc>
              <a:spcBef>
                <a:spcPts val="0"/>
              </a:spcBef>
              <a:spcAft>
                <a:spcPts val="800"/>
              </a:spcAft>
            </a:pP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Each sample has different width and height from the rest. This issue is solved in the preprocessing phase to be 128 pixels for width, 128 pixels for height and three channels for color (RGB).</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dirty="0">
                <a:solidFill>
                  <a:srgbClr val="333333"/>
                </a:solidFill>
                <a:effectLst/>
                <a:latin typeface="Segoe UI" panose="020B0502040204020203" pitchFamily="34" charset="0"/>
                <a:ea typeface="Calibri" panose="020F0502020204030204" pitchFamily="34" charset="0"/>
                <a:cs typeface="Arial" panose="020B0604020202020204" pitchFamily="34" charset="0"/>
              </a:rPr>
              <a:t>The augmentation process is taking care of the different number of samples per class by applying various functions, such as horizontal and vertical flip, blurring, Gaussian noise, and some random rotation and crops. These functions enabled us to produce 300 samples per class led to the creation of 2100 images.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endParaRPr lang="en-US" b="1" dirty="0">
              <a:solidFill>
                <a:srgbClr val="FF0000"/>
              </a:solidFill>
            </a:endParaRPr>
          </a:p>
        </p:txBody>
      </p:sp>
      <p:graphicFrame>
        <p:nvGraphicFramePr>
          <p:cNvPr id="3" name="Table 2">
            <a:extLst>
              <a:ext uri="{FF2B5EF4-FFF2-40B4-BE49-F238E27FC236}">
                <a16:creationId xmlns:a16="http://schemas.microsoft.com/office/drawing/2014/main" id="{0857FAF8-D379-A969-941B-93ADF00CA048}"/>
              </a:ext>
            </a:extLst>
          </p:cNvPr>
          <p:cNvGraphicFramePr>
            <a:graphicFrameLocks noGrp="1"/>
          </p:cNvGraphicFramePr>
          <p:nvPr>
            <p:extLst>
              <p:ext uri="{D42A27DB-BD31-4B8C-83A1-F6EECF244321}">
                <p14:modId xmlns:p14="http://schemas.microsoft.com/office/powerpoint/2010/main" val="3953667362"/>
              </p:ext>
            </p:extLst>
          </p:nvPr>
        </p:nvGraphicFramePr>
        <p:xfrm>
          <a:off x="5628932" y="3976128"/>
          <a:ext cx="5943600" cy="1674990"/>
        </p:xfrm>
        <a:graphic>
          <a:graphicData uri="http://schemas.openxmlformats.org/drawingml/2006/table">
            <a:tbl>
              <a:tblPr firstRow="1" firstCol="1" lastCol="1" bandRow="1">
                <a:tableStyleId>{073A0DAA-6AF3-43AB-8588-CEC1D06C72B9}</a:tableStyleId>
              </a:tblPr>
              <a:tblGrid>
                <a:gridCol w="2971800">
                  <a:extLst>
                    <a:ext uri="{9D8B030D-6E8A-4147-A177-3AD203B41FA5}">
                      <a16:colId xmlns:a16="http://schemas.microsoft.com/office/drawing/2014/main" val="1923045616"/>
                    </a:ext>
                  </a:extLst>
                </a:gridCol>
                <a:gridCol w="2971800">
                  <a:extLst>
                    <a:ext uri="{9D8B030D-6E8A-4147-A177-3AD203B41FA5}">
                      <a16:colId xmlns:a16="http://schemas.microsoft.com/office/drawing/2014/main" val="2589057161"/>
                    </a:ext>
                  </a:extLst>
                </a:gridCol>
              </a:tblGrid>
              <a:tr h="186110">
                <a:tc>
                  <a:txBody>
                    <a:bodyPr/>
                    <a:lstStyle/>
                    <a:p>
                      <a:pPr marL="0" marR="0" algn="ctr">
                        <a:lnSpc>
                          <a:spcPct val="107000"/>
                        </a:lnSpc>
                        <a:spcBef>
                          <a:spcPts val="0"/>
                        </a:spcBef>
                        <a:spcAft>
                          <a:spcPts val="0"/>
                        </a:spcAft>
                      </a:pPr>
                      <a:r>
                        <a:rPr lang="en-US" sz="1100" dirty="0">
                          <a:effectLst/>
                        </a:rPr>
                        <a:t>Class label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100">
                          <a:effectLst/>
                        </a:rPr>
                        <a:t>Number of samples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61166583"/>
                  </a:ext>
                </a:extLst>
              </a:tr>
              <a:tr h="186110">
                <a:tc>
                  <a:txBody>
                    <a:bodyPr/>
                    <a:lstStyle/>
                    <a:p>
                      <a:pPr marL="0" marR="0" algn="ctr">
                        <a:lnSpc>
                          <a:spcPct val="107000"/>
                        </a:lnSpc>
                        <a:spcBef>
                          <a:spcPts val="0"/>
                        </a:spcBef>
                        <a:spcAft>
                          <a:spcPts val="0"/>
                        </a:spcAft>
                      </a:pPr>
                      <a:r>
                        <a:rPr lang="en-US" sz="1100" dirty="0">
                          <a:solidFill>
                            <a:schemeClr val="tx1"/>
                          </a:solidFill>
                          <a:effectLst/>
                        </a:rPr>
                        <a:t>Apple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300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3835215936"/>
                  </a:ext>
                </a:extLst>
              </a:tr>
              <a:tr h="186110">
                <a:tc>
                  <a:txBody>
                    <a:bodyPr/>
                    <a:lstStyle/>
                    <a:p>
                      <a:pPr marL="0" marR="0" algn="ctr">
                        <a:lnSpc>
                          <a:spcPct val="107000"/>
                        </a:lnSpc>
                        <a:spcBef>
                          <a:spcPts val="0"/>
                        </a:spcBef>
                        <a:spcAft>
                          <a:spcPts val="0"/>
                        </a:spcAft>
                      </a:pPr>
                      <a:r>
                        <a:rPr lang="en-US" sz="1100">
                          <a:solidFill>
                            <a:schemeClr val="tx1"/>
                          </a:solidFill>
                          <a:effectLst/>
                        </a:rPr>
                        <a:t>Banana</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300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4267655499"/>
                  </a:ext>
                </a:extLst>
              </a:tr>
              <a:tr h="186110">
                <a:tc>
                  <a:txBody>
                    <a:bodyPr/>
                    <a:lstStyle/>
                    <a:p>
                      <a:pPr marL="0" marR="0" algn="ctr">
                        <a:lnSpc>
                          <a:spcPct val="107000"/>
                        </a:lnSpc>
                        <a:spcBef>
                          <a:spcPts val="0"/>
                        </a:spcBef>
                        <a:spcAft>
                          <a:spcPts val="0"/>
                        </a:spcAft>
                      </a:pPr>
                      <a:r>
                        <a:rPr lang="en-US" sz="1100" dirty="0">
                          <a:solidFill>
                            <a:schemeClr val="tx1"/>
                          </a:solidFill>
                          <a:effectLst/>
                        </a:rPr>
                        <a:t>Grapes</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300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95860452"/>
                  </a:ext>
                </a:extLst>
              </a:tr>
              <a:tr h="186110">
                <a:tc>
                  <a:txBody>
                    <a:bodyPr/>
                    <a:lstStyle/>
                    <a:p>
                      <a:pPr marL="0" marR="0" algn="ctr">
                        <a:lnSpc>
                          <a:spcPct val="107000"/>
                        </a:lnSpc>
                        <a:spcBef>
                          <a:spcPts val="0"/>
                        </a:spcBef>
                        <a:spcAft>
                          <a:spcPts val="0"/>
                        </a:spcAft>
                      </a:pPr>
                      <a:r>
                        <a:rPr lang="en-US" sz="1100">
                          <a:solidFill>
                            <a:schemeClr val="tx1"/>
                          </a:solidFill>
                          <a:effectLst/>
                        </a:rPr>
                        <a:t>Kiwi</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solidFill>
                            <a:schemeClr val="tx1"/>
                          </a:solidFill>
                          <a:effectLst/>
                        </a:rPr>
                        <a:t>300</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234390047"/>
                  </a:ext>
                </a:extLst>
              </a:tr>
              <a:tr h="186110">
                <a:tc>
                  <a:txBody>
                    <a:bodyPr/>
                    <a:lstStyle/>
                    <a:p>
                      <a:pPr marL="0" marR="0" algn="ctr">
                        <a:lnSpc>
                          <a:spcPct val="107000"/>
                        </a:lnSpc>
                        <a:spcBef>
                          <a:spcPts val="0"/>
                        </a:spcBef>
                        <a:spcAft>
                          <a:spcPts val="0"/>
                        </a:spcAft>
                      </a:pPr>
                      <a:r>
                        <a:rPr lang="en-US" sz="1100">
                          <a:solidFill>
                            <a:schemeClr val="tx1"/>
                          </a:solidFill>
                          <a:effectLst/>
                        </a:rPr>
                        <a:t>Pear</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300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897733616"/>
                  </a:ext>
                </a:extLst>
              </a:tr>
              <a:tr h="186110">
                <a:tc>
                  <a:txBody>
                    <a:bodyPr/>
                    <a:lstStyle/>
                    <a:p>
                      <a:pPr marL="0" marR="0" algn="ctr">
                        <a:lnSpc>
                          <a:spcPct val="107000"/>
                        </a:lnSpc>
                        <a:spcBef>
                          <a:spcPts val="0"/>
                        </a:spcBef>
                        <a:spcAft>
                          <a:spcPts val="0"/>
                        </a:spcAft>
                      </a:pPr>
                      <a:r>
                        <a:rPr lang="en-US" sz="1100">
                          <a:solidFill>
                            <a:schemeClr val="tx1"/>
                          </a:solidFill>
                          <a:effectLst/>
                        </a:rPr>
                        <a:t>Pineapple</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300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534088160"/>
                  </a:ext>
                </a:extLst>
              </a:tr>
              <a:tr h="186110">
                <a:tc>
                  <a:txBody>
                    <a:bodyPr/>
                    <a:lstStyle/>
                    <a:p>
                      <a:pPr marL="0" marR="0" algn="ctr">
                        <a:lnSpc>
                          <a:spcPct val="107000"/>
                        </a:lnSpc>
                        <a:spcBef>
                          <a:spcPts val="0"/>
                        </a:spcBef>
                        <a:spcAft>
                          <a:spcPts val="0"/>
                        </a:spcAft>
                      </a:pPr>
                      <a:r>
                        <a:rPr lang="en-US" sz="1100">
                          <a:solidFill>
                            <a:schemeClr val="tx1"/>
                          </a:solidFill>
                          <a:effectLst/>
                        </a:rPr>
                        <a:t>Watermelon</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300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4136189159"/>
                  </a:ext>
                </a:extLst>
              </a:tr>
              <a:tr h="186110">
                <a:tc>
                  <a:txBody>
                    <a:bodyPr/>
                    <a:lstStyle/>
                    <a:p>
                      <a:pPr marL="0" marR="0" algn="ctr">
                        <a:lnSpc>
                          <a:spcPct val="107000"/>
                        </a:lnSpc>
                        <a:spcBef>
                          <a:spcPts val="0"/>
                        </a:spcBef>
                        <a:spcAft>
                          <a:spcPts val="0"/>
                        </a:spcAft>
                      </a:pPr>
                      <a:r>
                        <a:rPr lang="en-US" sz="1100">
                          <a:solidFill>
                            <a:schemeClr val="tx1"/>
                          </a:solidFill>
                          <a:effectLst/>
                        </a:rPr>
                        <a:t> </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solidFill>
                            <a:schemeClr val="tx1"/>
                          </a:solidFill>
                          <a:effectLst/>
                        </a:rPr>
                        <a:t>Total: 2100</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577402768"/>
                  </a:ext>
                </a:extLst>
              </a:tr>
            </a:tbl>
          </a:graphicData>
        </a:graphic>
      </p:graphicFrame>
      <p:sp>
        <p:nvSpPr>
          <p:cNvPr id="7" name="Arrow: Right 6">
            <a:extLst>
              <a:ext uri="{FF2B5EF4-FFF2-40B4-BE49-F238E27FC236}">
                <a16:creationId xmlns:a16="http://schemas.microsoft.com/office/drawing/2014/main" id="{3AE72911-E111-C21B-CF16-124E988D4DDD}"/>
              </a:ext>
            </a:extLst>
          </p:cNvPr>
          <p:cNvSpPr/>
          <p:nvPr/>
        </p:nvSpPr>
        <p:spPr>
          <a:xfrm>
            <a:off x="5294570" y="4746807"/>
            <a:ext cx="319496" cy="2718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219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FD68902-6557-460B-8A6B-6636765673E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482600"/>
            <a:ext cx="12191980" cy="7340600"/>
          </a:xfrm>
          <a:prstGeom prst="rect">
            <a:avLst/>
          </a:prstGeom>
        </p:spPr>
      </p:pic>
      <p:sp>
        <p:nvSpPr>
          <p:cNvPr id="5" name="TextBox 4">
            <a:extLst>
              <a:ext uri="{FF2B5EF4-FFF2-40B4-BE49-F238E27FC236}">
                <a16:creationId xmlns:a16="http://schemas.microsoft.com/office/drawing/2014/main" id="{15CC5539-3910-40A4-A61A-9ECD7371E215}"/>
              </a:ext>
            </a:extLst>
          </p:cNvPr>
          <p:cNvSpPr txBox="1"/>
          <p:nvPr/>
        </p:nvSpPr>
        <p:spPr>
          <a:xfrm>
            <a:off x="368299" y="114300"/>
            <a:ext cx="11455400" cy="6146800"/>
          </a:xfrm>
          <a:prstGeom prst="rect">
            <a:avLst/>
          </a:prstGeom>
          <a:solidFill>
            <a:schemeClr val="bg2"/>
          </a:solid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9271F896-FAE5-414D-9AFB-93C7A1D16C8E}"/>
              </a:ext>
            </a:extLst>
          </p:cNvPr>
          <p:cNvCxnSpPr>
            <a:cxnSpLocks/>
          </p:cNvCxnSpPr>
          <p:nvPr/>
        </p:nvCxnSpPr>
        <p:spPr>
          <a:xfrm>
            <a:off x="4737100" y="771098"/>
            <a:ext cx="2857500" cy="0"/>
          </a:xfrm>
          <a:prstGeom prst="line">
            <a:avLst/>
          </a:prstGeom>
          <a:ln>
            <a:solidFill>
              <a:schemeClr val="accent1"/>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16848231-3763-4403-BB41-7A1FE0BF1FA3}"/>
              </a:ext>
            </a:extLst>
          </p:cNvPr>
          <p:cNvSpPr txBox="1"/>
          <p:nvPr/>
        </p:nvSpPr>
        <p:spPr>
          <a:xfrm>
            <a:off x="3697287" y="286098"/>
            <a:ext cx="4797425" cy="461665"/>
          </a:xfrm>
          <a:prstGeom prst="rect">
            <a:avLst/>
          </a:prstGeom>
          <a:noFill/>
        </p:spPr>
        <p:txBody>
          <a:bodyPr wrap="square" rtlCol="0">
            <a:spAutoFit/>
          </a:bodyPr>
          <a:lstStyle/>
          <a:p>
            <a:pPr algn="ctr"/>
            <a:r>
              <a:rPr lang="en-US" sz="2400" b="1" dirty="0"/>
              <a:t>Implementation Details</a:t>
            </a:r>
          </a:p>
        </p:txBody>
      </p:sp>
      <p:sp>
        <p:nvSpPr>
          <p:cNvPr id="13" name="TextBox 12">
            <a:extLst>
              <a:ext uri="{FF2B5EF4-FFF2-40B4-BE49-F238E27FC236}">
                <a16:creationId xmlns:a16="http://schemas.microsoft.com/office/drawing/2014/main" id="{E9F300C7-0AB2-4FC4-96A9-8F00F2BF8F4D}"/>
              </a:ext>
            </a:extLst>
          </p:cNvPr>
          <p:cNvSpPr txBox="1"/>
          <p:nvPr/>
        </p:nvSpPr>
        <p:spPr>
          <a:xfrm>
            <a:off x="501352" y="1112378"/>
            <a:ext cx="3658756" cy="2142381"/>
          </a:xfrm>
          <a:prstGeom prst="rect">
            <a:avLst/>
          </a:prstGeom>
          <a:noFill/>
        </p:spPr>
        <p:txBody>
          <a:bodyPr wrap="square" rtlCol="0">
            <a:spAutoFit/>
          </a:bodyPr>
          <a:lstStyle/>
          <a:p>
            <a:r>
              <a:rPr lang="en-US" b="1" dirty="0">
                <a:solidFill>
                  <a:srgbClr val="FF0000"/>
                </a:solidFill>
              </a:rPr>
              <a:t>Workflow</a:t>
            </a:r>
          </a:p>
          <a:p>
            <a:pPr marL="0" marR="0">
              <a:lnSpc>
                <a:spcPct val="107000"/>
              </a:lnSpc>
              <a:spcBef>
                <a:spcPts val="0"/>
              </a:spcBef>
              <a:spcAft>
                <a:spcPts val="800"/>
              </a:spcAft>
            </a:pPr>
            <a:r>
              <a:rPr lang="en-US" sz="1600" dirty="0">
                <a:effectLst/>
                <a:latin typeface="Segoe UI" panose="020B0502040204020203" pitchFamily="34" charset="0"/>
                <a:ea typeface="Calibri" panose="020F0502020204030204" pitchFamily="34" charset="0"/>
                <a:cs typeface="Arial" panose="020B0604020202020204" pitchFamily="34" charset="0"/>
              </a:rPr>
              <a:t>The dataset has been divided into 60% training (1260 samples), 20% testing (420 samples) and 20% validation (420 samples). Stratify by the target labels with a random state equal to 42</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050" dirty="0">
                <a:effectLst/>
                <a:latin typeface="Segoe UI" panose="020B0502040204020203" pitchFamily="34" charset="0"/>
                <a:ea typeface="Calibri" panose="020F0502020204030204" pitchFamily="34" charset="0"/>
                <a:cs typeface="Arial" panose="020B0604020202020204" pitchFamily="34" charset="0"/>
              </a:rPr>
              <a:t>The next block diagram shows all phases of the project from reading the dataset to testing:</a:t>
            </a:r>
            <a:endParaRPr lang="en-US"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Picture 10" descr="Diagram&#10;&#10;Description automatically generated">
            <a:extLst>
              <a:ext uri="{FF2B5EF4-FFF2-40B4-BE49-F238E27FC236}">
                <a16:creationId xmlns:a16="http://schemas.microsoft.com/office/drawing/2014/main" id="{A5D8E3D3-64D5-4E1B-C9DA-581664FD4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52" y="3338086"/>
            <a:ext cx="2522130" cy="2866119"/>
          </a:xfrm>
          <a:prstGeom prst="rect">
            <a:avLst/>
          </a:prstGeom>
        </p:spPr>
      </p:pic>
      <p:sp>
        <p:nvSpPr>
          <p:cNvPr id="12" name="TextBox 11">
            <a:extLst>
              <a:ext uri="{FF2B5EF4-FFF2-40B4-BE49-F238E27FC236}">
                <a16:creationId xmlns:a16="http://schemas.microsoft.com/office/drawing/2014/main" id="{E21A5937-8DC6-ECAB-03F5-056029A686E6}"/>
              </a:ext>
            </a:extLst>
          </p:cNvPr>
          <p:cNvSpPr txBox="1"/>
          <p:nvPr/>
        </p:nvSpPr>
        <p:spPr>
          <a:xfrm>
            <a:off x="4160109" y="1112378"/>
            <a:ext cx="7530539" cy="2200282"/>
          </a:xfrm>
          <a:prstGeom prst="rect">
            <a:avLst/>
          </a:prstGeom>
          <a:noFill/>
        </p:spPr>
        <p:txBody>
          <a:bodyPr wrap="square" rtlCol="0">
            <a:spAutoFit/>
          </a:bodyPr>
          <a:lstStyle/>
          <a:p>
            <a:r>
              <a:rPr lang="en-US" b="1" dirty="0">
                <a:solidFill>
                  <a:srgbClr val="FF0000"/>
                </a:solidFill>
              </a:rPr>
              <a:t>Hyperparameters</a:t>
            </a:r>
          </a:p>
          <a:p>
            <a:pPr marL="0" marR="0">
              <a:lnSpc>
                <a:spcPct val="107000"/>
              </a:lnSpc>
              <a:spcBef>
                <a:spcPts val="0"/>
              </a:spcBef>
              <a:spcAft>
                <a:spcPts val="800"/>
              </a:spcAft>
            </a:pPr>
            <a:r>
              <a:rPr lang="en-US" sz="1600" dirty="0">
                <a:effectLst/>
                <a:latin typeface="Segoe UI" panose="020B0502040204020203" pitchFamily="34" charset="0"/>
                <a:ea typeface="Calibri" panose="020F0502020204030204" pitchFamily="34" charset="0"/>
                <a:cs typeface="Arial" panose="020B0604020202020204" pitchFamily="34" charset="0"/>
              </a:rPr>
              <a:t>We used all hyperparameters that have been used in the paper and applied some fine tuning to them to find the best parameters that reach the highest accuracies. </a:t>
            </a:r>
            <a:r>
              <a:rPr lang="en-US" sz="1600" dirty="0">
                <a:effectLst/>
                <a:uFill>
                  <a:solidFill>
                    <a:srgbClr val="FFC000"/>
                  </a:solidFill>
                </a:uFill>
                <a:latin typeface="Segoe UI" panose="020B0502040204020203" pitchFamily="34" charset="0"/>
                <a:ea typeface="Calibri" panose="020F0502020204030204" pitchFamily="34" charset="0"/>
                <a:cs typeface="Arial" panose="020B0604020202020204" pitchFamily="34" charset="0"/>
              </a:rPr>
              <a:t>The model has been trained on 10 epochs to find these parameters. This does not mean we reached the best accuracy we could for this model. Training, validation and testing data have the same percentage each time the model has been trained. The input shape is (128, 128, 3) and the output length is equal to 7 as well. </a:t>
            </a:r>
            <a:r>
              <a:rPr lang="en-US" sz="1600" dirty="0">
                <a:effectLst/>
                <a:latin typeface="Segoe UI" panose="020B0502040204020203" pitchFamily="34" charset="0"/>
                <a:ea typeface="Calibri" panose="020F0502020204030204" pitchFamily="34" charset="0"/>
                <a:cs typeface="Arial" panose="020B0604020202020204" pitchFamily="34" charset="0"/>
              </a:rPr>
              <a:t>Accuracies measured using cross-validation accuracy which is three iterations.</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86BA88A-07F0-9A25-6643-D042B6309074}"/>
              </a:ext>
            </a:extLst>
          </p:cNvPr>
          <p:cNvGraphicFramePr>
            <a:graphicFrameLocks noGrp="1"/>
          </p:cNvGraphicFramePr>
          <p:nvPr>
            <p:extLst>
              <p:ext uri="{D42A27DB-BD31-4B8C-83A1-F6EECF244321}">
                <p14:modId xmlns:p14="http://schemas.microsoft.com/office/powerpoint/2010/main" val="4012006884"/>
              </p:ext>
            </p:extLst>
          </p:nvPr>
        </p:nvGraphicFramePr>
        <p:xfrm>
          <a:off x="5948663" y="3575199"/>
          <a:ext cx="5741985" cy="886893"/>
        </p:xfrm>
        <a:graphic>
          <a:graphicData uri="http://schemas.openxmlformats.org/drawingml/2006/table">
            <a:tbl>
              <a:tblPr firstRow="1" firstCol="1" bandRow="1">
                <a:tableStyleId>{073A0DAA-6AF3-43AB-8588-CEC1D06C72B9}</a:tableStyleId>
              </a:tblPr>
              <a:tblGrid>
                <a:gridCol w="2891798">
                  <a:extLst>
                    <a:ext uri="{9D8B030D-6E8A-4147-A177-3AD203B41FA5}">
                      <a16:colId xmlns:a16="http://schemas.microsoft.com/office/drawing/2014/main" val="538451121"/>
                    </a:ext>
                  </a:extLst>
                </a:gridCol>
                <a:gridCol w="2850187">
                  <a:extLst>
                    <a:ext uri="{9D8B030D-6E8A-4147-A177-3AD203B41FA5}">
                      <a16:colId xmlns:a16="http://schemas.microsoft.com/office/drawing/2014/main" val="1489305354"/>
                    </a:ext>
                  </a:extLst>
                </a:gridCol>
              </a:tblGrid>
              <a:tr h="113301">
                <a:tc>
                  <a:txBody>
                    <a:bodyPr/>
                    <a:lstStyle/>
                    <a:p>
                      <a:pPr marL="0" marR="0" algn="ctr">
                        <a:lnSpc>
                          <a:spcPct val="107000"/>
                        </a:lnSpc>
                        <a:spcBef>
                          <a:spcPts val="0"/>
                        </a:spcBef>
                        <a:spcAft>
                          <a:spcPts val="0"/>
                        </a:spcAft>
                      </a:pPr>
                      <a:r>
                        <a:rPr lang="en-US" sz="800">
                          <a:effectLst/>
                        </a:rPr>
                        <a:t>Hyperparameter</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800" dirty="0">
                          <a:effectLst/>
                        </a:rPr>
                        <a:t>Description</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59289334"/>
                  </a:ext>
                </a:extLst>
              </a:tr>
              <a:tr h="113301">
                <a:tc>
                  <a:txBody>
                    <a:bodyPr/>
                    <a:lstStyle/>
                    <a:p>
                      <a:pPr marL="0" marR="0" algn="ctr">
                        <a:lnSpc>
                          <a:spcPct val="107000"/>
                        </a:lnSpc>
                        <a:spcBef>
                          <a:spcPts val="0"/>
                        </a:spcBef>
                        <a:spcAft>
                          <a:spcPts val="0"/>
                        </a:spcAft>
                      </a:pPr>
                      <a:r>
                        <a:rPr lang="en-US" sz="800">
                          <a:solidFill>
                            <a:schemeClr val="tx1"/>
                          </a:solidFill>
                          <a:effectLst/>
                        </a:rPr>
                        <a:t>n_hidden</a:t>
                      </a:r>
                      <a:endParaRPr lang="en-US" sz="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60000"/>
                        <a:lumOff val="40000"/>
                      </a:schemeClr>
                    </a:solidFill>
                  </a:tcPr>
                </a:tc>
                <a:tc>
                  <a:txBody>
                    <a:bodyPr/>
                    <a:lstStyle/>
                    <a:p>
                      <a:pPr marL="0" marR="0" algn="ctr">
                        <a:lnSpc>
                          <a:spcPct val="107000"/>
                        </a:lnSpc>
                        <a:spcBef>
                          <a:spcPts val="0"/>
                        </a:spcBef>
                        <a:spcAft>
                          <a:spcPts val="0"/>
                        </a:spcAft>
                      </a:pPr>
                      <a:r>
                        <a:rPr lang="en-US" sz="800">
                          <a:effectLst/>
                        </a:rPr>
                        <a:t>Number of flattened hidden layers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75025006"/>
                  </a:ext>
                </a:extLst>
              </a:tr>
              <a:tr h="231795">
                <a:tc>
                  <a:txBody>
                    <a:bodyPr/>
                    <a:lstStyle/>
                    <a:p>
                      <a:pPr marL="0" marR="0" algn="ctr">
                        <a:lnSpc>
                          <a:spcPct val="107000"/>
                        </a:lnSpc>
                        <a:spcBef>
                          <a:spcPts val="0"/>
                        </a:spcBef>
                        <a:spcAft>
                          <a:spcPts val="0"/>
                        </a:spcAft>
                      </a:pPr>
                      <a:r>
                        <a:rPr lang="en-US" sz="800" dirty="0">
                          <a:solidFill>
                            <a:schemeClr val="tx1"/>
                          </a:solidFill>
                          <a:effectLst/>
                        </a:rPr>
                        <a:t>neurons</a:t>
                      </a:r>
                      <a:endParaRPr lang="en-US" sz="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Number of neurons in the single flatted hidden layer</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37562952"/>
                  </a:ext>
                </a:extLst>
              </a:tr>
              <a:tr h="231795">
                <a:tc>
                  <a:txBody>
                    <a:bodyPr/>
                    <a:lstStyle/>
                    <a:p>
                      <a:pPr marL="0" marR="0" algn="ctr">
                        <a:lnSpc>
                          <a:spcPct val="107000"/>
                        </a:lnSpc>
                        <a:spcBef>
                          <a:spcPts val="0"/>
                        </a:spcBef>
                        <a:spcAft>
                          <a:spcPts val="0"/>
                        </a:spcAft>
                      </a:pPr>
                      <a:r>
                        <a:rPr lang="en-US" sz="800" dirty="0" err="1">
                          <a:solidFill>
                            <a:schemeClr val="tx1"/>
                          </a:solidFill>
                          <a:effectLst/>
                        </a:rPr>
                        <a:t>Add_dropout</a:t>
                      </a:r>
                      <a:endParaRPr lang="en-US" sz="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60000"/>
                        <a:lumOff val="40000"/>
                      </a:schemeClr>
                    </a:solidFill>
                  </a:tcPr>
                </a:tc>
                <a:tc>
                  <a:txBody>
                    <a:bodyPr/>
                    <a:lstStyle/>
                    <a:p>
                      <a:pPr marL="914400" marR="0" indent="-914400" algn="ctr">
                        <a:lnSpc>
                          <a:spcPct val="107000"/>
                        </a:lnSpc>
                        <a:spcBef>
                          <a:spcPts val="0"/>
                        </a:spcBef>
                        <a:spcAft>
                          <a:spcPts val="0"/>
                        </a:spcAft>
                      </a:pPr>
                      <a:r>
                        <a:rPr lang="en-US" sz="800" dirty="0">
                          <a:effectLst/>
                        </a:rPr>
                        <a:t>Adding a dropout layer after each hidden layer</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33452570"/>
                  </a:ext>
                </a:extLst>
              </a:tr>
              <a:tr h="173875">
                <a:tc>
                  <a:txBody>
                    <a:bodyPr/>
                    <a:lstStyle/>
                    <a:p>
                      <a:pPr marL="0" marR="0" algn="ctr">
                        <a:lnSpc>
                          <a:spcPct val="107000"/>
                        </a:lnSpc>
                        <a:spcBef>
                          <a:spcPts val="0"/>
                        </a:spcBef>
                        <a:spcAft>
                          <a:spcPts val="0"/>
                        </a:spcAft>
                      </a:pPr>
                      <a:r>
                        <a:rPr lang="en-US" sz="800" dirty="0">
                          <a:solidFill>
                            <a:schemeClr val="tx1"/>
                          </a:solidFill>
                          <a:effectLst/>
                        </a:rPr>
                        <a:t>Add_batch_normalization</a:t>
                      </a:r>
                      <a:endParaRPr lang="en-US" sz="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600" dirty="0">
                          <a:effectLst/>
                        </a:rPr>
                        <a:t>Adding batch normalization after each hidden layer</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28332720"/>
                  </a:ext>
                </a:extLst>
              </a:tr>
            </a:tbl>
          </a:graphicData>
        </a:graphic>
      </p:graphicFrame>
      <p:graphicFrame>
        <p:nvGraphicFramePr>
          <p:cNvPr id="3" name="Table 2">
            <a:extLst>
              <a:ext uri="{FF2B5EF4-FFF2-40B4-BE49-F238E27FC236}">
                <a16:creationId xmlns:a16="http://schemas.microsoft.com/office/drawing/2014/main" id="{33E557E2-EB4B-BA85-0E55-DE4D47F52882}"/>
              </a:ext>
            </a:extLst>
          </p:cNvPr>
          <p:cNvGraphicFramePr>
            <a:graphicFrameLocks noGrp="1"/>
          </p:cNvGraphicFramePr>
          <p:nvPr>
            <p:extLst>
              <p:ext uri="{D42A27DB-BD31-4B8C-83A1-F6EECF244321}">
                <p14:modId xmlns:p14="http://schemas.microsoft.com/office/powerpoint/2010/main" val="2322223520"/>
              </p:ext>
            </p:extLst>
          </p:nvPr>
        </p:nvGraphicFramePr>
        <p:xfrm>
          <a:off x="5948663" y="4626694"/>
          <a:ext cx="5741985" cy="1626997"/>
        </p:xfrm>
        <a:graphic>
          <a:graphicData uri="http://schemas.openxmlformats.org/drawingml/2006/table">
            <a:tbl>
              <a:tblPr firstRow="1" firstCol="1" bandRow="1">
                <a:tableStyleId>{5C22544A-7EE6-4342-B048-85BDC9FD1C3A}</a:tableStyleId>
              </a:tblPr>
              <a:tblGrid>
                <a:gridCol w="580198">
                  <a:extLst>
                    <a:ext uri="{9D8B030D-6E8A-4147-A177-3AD203B41FA5}">
                      <a16:colId xmlns:a16="http://schemas.microsoft.com/office/drawing/2014/main" val="3165199625"/>
                    </a:ext>
                  </a:extLst>
                </a:gridCol>
                <a:gridCol w="635272">
                  <a:extLst>
                    <a:ext uri="{9D8B030D-6E8A-4147-A177-3AD203B41FA5}">
                      <a16:colId xmlns:a16="http://schemas.microsoft.com/office/drawing/2014/main" val="674411590"/>
                    </a:ext>
                  </a:extLst>
                </a:gridCol>
                <a:gridCol w="598737">
                  <a:extLst>
                    <a:ext uri="{9D8B030D-6E8A-4147-A177-3AD203B41FA5}">
                      <a16:colId xmlns:a16="http://schemas.microsoft.com/office/drawing/2014/main" val="3803751907"/>
                    </a:ext>
                  </a:extLst>
                </a:gridCol>
                <a:gridCol w="777595">
                  <a:extLst>
                    <a:ext uri="{9D8B030D-6E8A-4147-A177-3AD203B41FA5}">
                      <a16:colId xmlns:a16="http://schemas.microsoft.com/office/drawing/2014/main" val="1599234502"/>
                    </a:ext>
                  </a:extLst>
                </a:gridCol>
                <a:gridCol w="522940">
                  <a:extLst>
                    <a:ext uri="{9D8B030D-6E8A-4147-A177-3AD203B41FA5}">
                      <a16:colId xmlns:a16="http://schemas.microsoft.com/office/drawing/2014/main" val="297418084"/>
                    </a:ext>
                  </a:extLst>
                </a:gridCol>
                <a:gridCol w="592193">
                  <a:extLst>
                    <a:ext uri="{9D8B030D-6E8A-4147-A177-3AD203B41FA5}">
                      <a16:colId xmlns:a16="http://schemas.microsoft.com/office/drawing/2014/main" val="4016572311"/>
                    </a:ext>
                  </a:extLst>
                </a:gridCol>
                <a:gridCol w="533846">
                  <a:extLst>
                    <a:ext uri="{9D8B030D-6E8A-4147-A177-3AD203B41FA5}">
                      <a16:colId xmlns:a16="http://schemas.microsoft.com/office/drawing/2014/main" val="1774929932"/>
                    </a:ext>
                  </a:extLst>
                </a:gridCol>
                <a:gridCol w="729608">
                  <a:extLst>
                    <a:ext uri="{9D8B030D-6E8A-4147-A177-3AD203B41FA5}">
                      <a16:colId xmlns:a16="http://schemas.microsoft.com/office/drawing/2014/main" val="2462255431"/>
                    </a:ext>
                  </a:extLst>
                </a:gridCol>
                <a:gridCol w="771596">
                  <a:extLst>
                    <a:ext uri="{9D8B030D-6E8A-4147-A177-3AD203B41FA5}">
                      <a16:colId xmlns:a16="http://schemas.microsoft.com/office/drawing/2014/main" val="2834063160"/>
                    </a:ext>
                  </a:extLst>
                </a:gridCol>
              </a:tblGrid>
              <a:tr h="0">
                <a:tc>
                  <a:txBody>
                    <a:bodyPr/>
                    <a:lstStyle/>
                    <a:p>
                      <a:pPr marL="0" marR="0" algn="ctr">
                        <a:lnSpc>
                          <a:spcPct val="107000"/>
                        </a:lnSpc>
                        <a:spcBef>
                          <a:spcPts val="0"/>
                        </a:spcBef>
                        <a:spcAft>
                          <a:spcPts val="0"/>
                        </a:spcAft>
                      </a:pPr>
                      <a:r>
                        <a:rPr lang="en-US" sz="800">
                          <a:effectLst/>
                        </a:rPr>
                        <a:t>N_hidden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N_neurons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Activation function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Batch normalization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Dropout</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dirty="0">
                          <a:effectLst/>
                        </a:rPr>
                        <a:t>Optimizer</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Learning rate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Accuracy train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dirty="0">
                          <a:effectLst/>
                        </a:rPr>
                        <a:t>Accuracy validation</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extLst>
                  <a:ext uri="{0D108BD9-81ED-4DB2-BD59-A6C34878D82A}">
                    <a16:rowId xmlns:a16="http://schemas.microsoft.com/office/drawing/2014/main" val="498782711"/>
                  </a:ext>
                </a:extLst>
              </a:tr>
              <a:tr h="0">
                <a:tc>
                  <a:txBody>
                    <a:bodyPr/>
                    <a:lstStyle/>
                    <a:p>
                      <a:pPr marL="0" marR="0" algn="ctr">
                        <a:lnSpc>
                          <a:spcPct val="107000"/>
                        </a:lnSpc>
                        <a:spcBef>
                          <a:spcPts val="0"/>
                        </a:spcBef>
                        <a:spcAft>
                          <a:spcPts val="0"/>
                        </a:spcAft>
                      </a:pPr>
                      <a:r>
                        <a:rPr lang="en-US" sz="800" dirty="0">
                          <a:effectLst/>
                        </a:rPr>
                        <a:t>1</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dirty="0">
                          <a:effectLst/>
                        </a:rPr>
                        <a:t>64</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Tanh</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SGD</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0.0003</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0.936111111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0.858730159</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423972735"/>
                  </a:ext>
                </a:extLst>
              </a:tr>
              <a:tr h="0">
                <a:tc>
                  <a:txBody>
                    <a:bodyPr/>
                    <a:lstStyle/>
                    <a:p>
                      <a:pPr marL="0" marR="0" algn="ctr">
                        <a:lnSpc>
                          <a:spcPct val="107000"/>
                        </a:lnSpc>
                        <a:spcBef>
                          <a:spcPts val="0"/>
                        </a:spcBef>
                        <a:spcAft>
                          <a:spcPts val="0"/>
                        </a:spcAft>
                      </a:pPr>
                      <a:r>
                        <a:rPr lang="en-US" sz="800">
                          <a:effectLst/>
                        </a:rPr>
                        <a:t>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64</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Elu</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SGD</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0.987301587</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0.861904762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2525426497"/>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32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Relu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SGD</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0.996031746</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0.861904762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2570741575"/>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32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Tanh</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True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SGD</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0.0003</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0.900793651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820197179"/>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64</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Relu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False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Adam</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0.0003</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0.93452381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0.906349206</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2930592522"/>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32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SGD</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0.0003</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0.999206349</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0.922222222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2287564468"/>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64</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False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Adam</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0.926190476</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2510987093"/>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32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False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Adam</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0.997222222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0.935714286</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966775147"/>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dirty="0">
                          <a:effectLst/>
                        </a:rPr>
                        <a:t>64</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Adamax</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0.0003</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0.949206349</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4271101686"/>
                  </a:ext>
                </a:extLst>
              </a:tr>
              <a:tr h="0">
                <a:tc>
                  <a:txBody>
                    <a:bodyPr/>
                    <a:lstStyle/>
                    <a:p>
                      <a:pPr marL="0" marR="0" algn="ctr">
                        <a:lnSpc>
                          <a:spcPct val="107000"/>
                        </a:lnSpc>
                        <a:spcBef>
                          <a:spcPts val="0"/>
                        </a:spcBef>
                        <a:spcAft>
                          <a:spcPts val="0"/>
                        </a:spcAft>
                      </a:pPr>
                      <a:r>
                        <a:rPr lang="en-US" sz="800" dirty="0">
                          <a:effectLst/>
                        </a:rPr>
                        <a:t>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64</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Adam</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0.0001</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0.962698413</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768914651"/>
                  </a:ext>
                </a:extLst>
              </a:tr>
              <a:tr h="0">
                <a:tc>
                  <a:txBody>
                    <a:bodyPr/>
                    <a:lstStyle/>
                    <a:p>
                      <a:pPr marL="0" marR="0" algn="ctr">
                        <a:lnSpc>
                          <a:spcPct val="107000"/>
                        </a:lnSpc>
                        <a:spcBef>
                          <a:spcPts val="0"/>
                        </a:spcBef>
                        <a:spcAft>
                          <a:spcPts val="0"/>
                        </a:spcAft>
                      </a:pPr>
                      <a:r>
                        <a:rPr lang="en-US" sz="800" dirty="0">
                          <a:effectLst/>
                        </a:rPr>
                        <a:t>1</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800">
                          <a:effectLst/>
                        </a:rPr>
                        <a:t>32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Relu</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True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False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Adam</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a:effectLst/>
                        </a:rPr>
                        <a:t>0.001</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1</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tc>
                  <a:txBody>
                    <a:bodyPr/>
                    <a:lstStyle/>
                    <a:p>
                      <a:pPr marL="0" marR="0" algn="ctr">
                        <a:lnSpc>
                          <a:spcPct val="107000"/>
                        </a:lnSpc>
                        <a:spcBef>
                          <a:spcPts val="0"/>
                        </a:spcBef>
                        <a:spcAft>
                          <a:spcPts val="0"/>
                        </a:spcAft>
                      </a:pPr>
                      <a:r>
                        <a:rPr lang="en-US" sz="800" dirty="0">
                          <a:effectLst/>
                        </a:rPr>
                        <a:t>0.9714</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2"/>
                    </a:solidFill>
                  </a:tcPr>
                </a:tc>
                <a:extLst>
                  <a:ext uri="{0D108BD9-81ED-4DB2-BD59-A6C34878D82A}">
                    <a16:rowId xmlns:a16="http://schemas.microsoft.com/office/drawing/2014/main" val="335213966"/>
                  </a:ext>
                </a:extLst>
              </a:tr>
            </a:tbl>
          </a:graphicData>
        </a:graphic>
      </p:graphicFrame>
      <p:sp>
        <p:nvSpPr>
          <p:cNvPr id="6" name="TextBox 5">
            <a:extLst>
              <a:ext uri="{FF2B5EF4-FFF2-40B4-BE49-F238E27FC236}">
                <a16:creationId xmlns:a16="http://schemas.microsoft.com/office/drawing/2014/main" id="{F4CB5CE9-35BD-7EA4-9A30-3E64FE7FF4EE}"/>
              </a:ext>
            </a:extLst>
          </p:cNvPr>
          <p:cNvSpPr txBox="1"/>
          <p:nvPr/>
        </p:nvSpPr>
        <p:spPr>
          <a:xfrm>
            <a:off x="4132597" y="3594982"/>
            <a:ext cx="1631092" cy="900246"/>
          </a:xfrm>
          <a:prstGeom prst="rect">
            <a:avLst/>
          </a:prstGeom>
          <a:noFill/>
          <a:ln>
            <a:solidFill>
              <a:schemeClr val="tx1"/>
            </a:solidFill>
          </a:ln>
        </p:spPr>
        <p:txBody>
          <a:bodyPr wrap="square" rtlCol="0">
            <a:spAutoFit/>
          </a:bodyPr>
          <a:lstStyle/>
          <a:p>
            <a:r>
              <a:rPr lang="en-US" sz="1050" dirty="0">
                <a:effectLst/>
                <a:latin typeface="Segoe UI" panose="020B0502040204020203" pitchFamily="34" charset="0"/>
                <a:ea typeface="Calibri" panose="020F0502020204030204" pitchFamily="34" charset="0"/>
              </a:rPr>
              <a:t>The next table is a description of some of the hyperparameters.</a:t>
            </a:r>
          </a:p>
          <a:p>
            <a:endParaRPr lang="en-US" sz="1050" dirty="0">
              <a:latin typeface="Segoe UI" panose="020B0502040204020203" pitchFamily="34" charset="0"/>
            </a:endParaRPr>
          </a:p>
          <a:p>
            <a:endParaRPr lang="en-US" sz="1050" dirty="0">
              <a:latin typeface="Segoe UI" panose="020B0502040204020203" pitchFamily="34" charset="0"/>
            </a:endParaRPr>
          </a:p>
        </p:txBody>
      </p:sp>
      <p:sp>
        <p:nvSpPr>
          <p:cNvPr id="7" name="Arrow: Right 6">
            <a:extLst>
              <a:ext uri="{FF2B5EF4-FFF2-40B4-BE49-F238E27FC236}">
                <a16:creationId xmlns:a16="http://schemas.microsoft.com/office/drawing/2014/main" id="{16D86FCA-6F48-4D59-FB69-68E8A0ECE543}"/>
              </a:ext>
            </a:extLst>
          </p:cNvPr>
          <p:cNvSpPr/>
          <p:nvPr/>
        </p:nvSpPr>
        <p:spPr>
          <a:xfrm>
            <a:off x="4555524" y="4193929"/>
            <a:ext cx="733168" cy="2306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7C1D6E-CCE3-93B5-01DA-1068C8125EDF}"/>
              </a:ext>
            </a:extLst>
          </p:cNvPr>
          <p:cNvSpPr txBox="1"/>
          <p:nvPr/>
        </p:nvSpPr>
        <p:spPr>
          <a:xfrm>
            <a:off x="4132597" y="4777846"/>
            <a:ext cx="1631092" cy="1012072"/>
          </a:xfrm>
          <a:prstGeom prst="rect">
            <a:avLst/>
          </a:prstGeom>
          <a:noFill/>
          <a:ln>
            <a:solidFill>
              <a:schemeClr val="tx1"/>
            </a:solidFill>
          </a:ln>
        </p:spPr>
        <p:txBody>
          <a:bodyPr wrap="square" rtlCol="0">
            <a:spAutoFit/>
          </a:bodyPr>
          <a:lstStyle/>
          <a:p>
            <a:pPr marL="0" marR="0">
              <a:lnSpc>
                <a:spcPct val="107000"/>
              </a:lnSpc>
              <a:spcBef>
                <a:spcPts val="0"/>
              </a:spcBef>
              <a:spcAft>
                <a:spcPts val="800"/>
              </a:spcAft>
            </a:pPr>
            <a:r>
              <a:rPr lang="en-US" sz="1000" dirty="0">
                <a:effectLst/>
                <a:latin typeface="Segoe UI" panose="020B0502040204020203" pitchFamily="34" charset="0"/>
                <a:ea typeface="Calibri" panose="020F0502020204030204" pitchFamily="34" charset="0"/>
                <a:cs typeface="Arial" panose="020B0604020202020204" pitchFamily="34" charset="0"/>
              </a:rPr>
              <a:t>We adjusted some hyperparameters to reach the best accuracies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p>
            <a:endParaRPr lang="en-US" sz="1050" dirty="0">
              <a:latin typeface="Segoe UI" panose="020B0502040204020203" pitchFamily="34" charset="0"/>
            </a:endParaRPr>
          </a:p>
          <a:p>
            <a:endParaRPr lang="en-US" sz="1050" dirty="0">
              <a:latin typeface="Segoe UI" panose="020B0502040204020203" pitchFamily="34" charset="0"/>
            </a:endParaRPr>
          </a:p>
        </p:txBody>
      </p:sp>
      <p:sp>
        <p:nvSpPr>
          <p:cNvPr id="20" name="Arrow: Right 19">
            <a:extLst>
              <a:ext uri="{FF2B5EF4-FFF2-40B4-BE49-F238E27FC236}">
                <a16:creationId xmlns:a16="http://schemas.microsoft.com/office/drawing/2014/main" id="{753A3F4B-BFDC-85C2-0BFC-899BB1D4F4BE}"/>
              </a:ext>
            </a:extLst>
          </p:cNvPr>
          <p:cNvSpPr/>
          <p:nvPr/>
        </p:nvSpPr>
        <p:spPr>
          <a:xfrm>
            <a:off x="4555524" y="5402222"/>
            <a:ext cx="733168" cy="2306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037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FD68902-6557-460B-8A6B-6636765673E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482600"/>
            <a:ext cx="12191980" cy="7340600"/>
          </a:xfrm>
          <a:prstGeom prst="rect">
            <a:avLst/>
          </a:prstGeom>
        </p:spPr>
      </p:pic>
      <p:sp>
        <p:nvSpPr>
          <p:cNvPr id="5" name="TextBox 4">
            <a:extLst>
              <a:ext uri="{FF2B5EF4-FFF2-40B4-BE49-F238E27FC236}">
                <a16:creationId xmlns:a16="http://schemas.microsoft.com/office/drawing/2014/main" id="{15CC5539-3910-40A4-A61A-9ECD7371E215}"/>
              </a:ext>
            </a:extLst>
          </p:cNvPr>
          <p:cNvSpPr txBox="1"/>
          <p:nvPr/>
        </p:nvSpPr>
        <p:spPr>
          <a:xfrm>
            <a:off x="368300" y="140732"/>
            <a:ext cx="11455400" cy="6146800"/>
          </a:xfrm>
          <a:prstGeom prst="rect">
            <a:avLst/>
          </a:prstGeom>
          <a:solidFill>
            <a:schemeClr val="bg2"/>
          </a:solidFill>
          <a:ln>
            <a:noFill/>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dirty="0"/>
          </a:p>
        </p:txBody>
      </p:sp>
      <p:sp>
        <p:nvSpPr>
          <p:cNvPr id="6" name="TextBox 5">
            <a:extLst>
              <a:ext uri="{FF2B5EF4-FFF2-40B4-BE49-F238E27FC236}">
                <a16:creationId xmlns:a16="http://schemas.microsoft.com/office/drawing/2014/main" id="{729318E5-11C9-4AD5-9AFF-5126F184A766}"/>
              </a:ext>
            </a:extLst>
          </p:cNvPr>
          <p:cNvSpPr txBox="1"/>
          <p:nvPr/>
        </p:nvSpPr>
        <p:spPr>
          <a:xfrm>
            <a:off x="544576" y="355600"/>
            <a:ext cx="3862324" cy="369332"/>
          </a:xfrm>
          <a:prstGeom prst="rect">
            <a:avLst/>
          </a:prstGeom>
          <a:noFill/>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9271F896-FAE5-414D-9AFB-93C7A1D16C8E}"/>
              </a:ext>
            </a:extLst>
          </p:cNvPr>
          <p:cNvCxnSpPr>
            <a:cxnSpLocks/>
          </p:cNvCxnSpPr>
          <p:nvPr/>
        </p:nvCxnSpPr>
        <p:spPr>
          <a:xfrm>
            <a:off x="4737100" y="771098"/>
            <a:ext cx="2857500" cy="0"/>
          </a:xfrm>
          <a:prstGeom prst="line">
            <a:avLst/>
          </a:prstGeom>
          <a:ln>
            <a:solidFill>
              <a:schemeClr val="accent1"/>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FCA24AD0-5747-432C-B27F-232AB178C403}"/>
              </a:ext>
            </a:extLst>
          </p:cNvPr>
          <p:cNvSpPr txBox="1"/>
          <p:nvPr/>
        </p:nvSpPr>
        <p:spPr>
          <a:xfrm>
            <a:off x="3697287" y="286098"/>
            <a:ext cx="4797425" cy="461665"/>
          </a:xfrm>
          <a:prstGeom prst="rect">
            <a:avLst/>
          </a:prstGeom>
          <a:noFill/>
        </p:spPr>
        <p:txBody>
          <a:bodyPr wrap="square" rtlCol="0">
            <a:spAutoFit/>
          </a:bodyPr>
          <a:lstStyle/>
          <a:p>
            <a:pPr algn="ctr"/>
            <a:r>
              <a:rPr lang="en-US" sz="2400" b="1" dirty="0"/>
              <a:t>Results and Visualization</a:t>
            </a:r>
          </a:p>
        </p:txBody>
      </p:sp>
      <p:sp>
        <p:nvSpPr>
          <p:cNvPr id="14" name="TextBox 13">
            <a:extLst>
              <a:ext uri="{FF2B5EF4-FFF2-40B4-BE49-F238E27FC236}">
                <a16:creationId xmlns:a16="http://schemas.microsoft.com/office/drawing/2014/main" id="{9EB262EC-27F1-43DA-8F29-40C42453D8D3}"/>
              </a:ext>
            </a:extLst>
          </p:cNvPr>
          <p:cNvSpPr txBox="1"/>
          <p:nvPr/>
        </p:nvSpPr>
        <p:spPr>
          <a:xfrm>
            <a:off x="501352" y="1112378"/>
            <a:ext cx="3107609" cy="1846659"/>
          </a:xfrm>
          <a:prstGeom prst="rect">
            <a:avLst/>
          </a:prstGeom>
          <a:noFill/>
        </p:spPr>
        <p:txBody>
          <a:bodyPr wrap="square" rtlCol="0">
            <a:spAutoFit/>
          </a:bodyPr>
          <a:lstStyle/>
          <a:p>
            <a:r>
              <a:rPr lang="en-US" b="1" dirty="0">
                <a:solidFill>
                  <a:srgbClr val="FF0000"/>
                </a:solidFill>
              </a:rPr>
              <a:t>Results</a:t>
            </a:r>
          </a:p>
          <a:p>
            <a:r>
              <a:rPr lang="en-US" sz="1600" dirty="0">
                <a:effectLst/>
                <a:latin typeface="Segoe UI" panose="020B0502040204020203" pitchFamily="34" charset="0"/>
                <a:ea typeface="Calibri" panose="020F0502020204030204" pitchFamily="34" charset="0"/>
                <a:cs typeface="Arial" panose="020B0604020202020204" pitchFamily="34" charset="0"/>
              </a:rPr>
              <a:t>After finding the best parameters, We trained the model with these hyperparameters on 48 epochs to reach the accuracies that is demonstrated in the next table.</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C631DDFF-3727-BC03-9DE0-B21FC12541FC}"/>
              </a:ext>
            </a:extLst>
          </p:cNvPr>
          <p:cNvGraphicFramePr>
            <a:graphicFrameLocks noGrp="1"/>
          </p:cNvGraphicFramePr>
          <p:nvPr>
            <p:extLst>
              <p:ext uri="{D42A27DB-BD31-4B8C-83A1-F6EECF244321}">
                <p14:modId xmlns:p14="http://schemas.microsoft.com/office/powerpoint/2010/main" val="3758102374"/>
              </p:ext>
            </p:extLst>
          </p:nvPr>
        </p:nvGraphicFramePr>
        <p:xfrm>
          <a:off x="544575" y="2956656"/>
          <a:ext cx="2860106" cy="2359192"/>
        </p:xfrm>
        <a:graphic>
          <a:graphicData uri="http://schemas.openxmlformats.org/drawingml/2006/table">
            <a:tbl>
              <a:tblPr firstRow="1" firstCol="1" bandRow="1">
                <a:tableStyleId>{073A0DAA-6AF3-43AB-8588-CEC1D06C72B9}</a:tableStyleId>
              </a:tblPr>
              <a:tblGrid>
                <a:gridCol w="1430053">
                  <a:extLst>
                    <a:ext uri="{9D8B030D-6E8A-4147-A177-3AD203B41FA5}">
                      <a16:colId xmlns:a16="http://schemas.microsoft.com/office/drawing/2014/main" val="1208780472"/>
                    </a:ext>
                  </a:extLst>
                </a:gridCol>
                <a:gridCol w="1430053">
                  <a:extLst>
                    <a:ext uri="{9D8B030D-6E8A-4147-A177-3AD203B41FA5}">
                      <a16:colId xmlns:a16="http://schemas.microsoft.com/office/drawing/2014/main" val="2732398523"/>
                    </a:ext>
                  </a:extLst>
                </a:gridCol>
              </a:tblGrid>
              <a:tr h="214472">
                <a:tc>
                  <a:txBody>
                    <a:bodyPr/>
                    <a:lstStyle/>
                    <a:p>
                      <a:pPr marL="0" marR="0" algn="ctr">
                        <a:lnSpc>
                          <a:spcPct val="107000"/>
                        </a:lnSpc>
                        <a:spcBef>
                          <a:spcPts val="0"/>
                        </a:spcBef>
                        <a:spcAft>
                          <a:spcPts val="0"/>
                        </a:spcAft>
                      </a:pPr>
                      <a:r>
                        <a:rPr lang="en-US" sz="1100">
                          <a:effectLst/>
                        </a:rPr>
                        <a:t>N_hidden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14736721"/>
                  </a:ext>
                </a:extLst>
              </a:tr>
              <a:tr h="214472">
                <a:tc>
                  <a:txBody>
                    <a:bodyPr/>
                    <a:lstStyle/>
                    <a:p>
                      <a:pPr marL="0" marR="0" algn="ctr">
                        <a:lnSpc>
                          <a:spcPct val="107000"/>
                        </a:lnSpc>
                        <a:spcBef>
                          <a:spcPts val="0"/>
                        </a:spcBef>
                        <a:spcAft>
                          <a:spcPts val="0"/>
                        </a:spcAft>
                      </a:pPr>
                      <a:r>
                        <a:rPr lang="en-US" sz="1100">
                          <a:solidFill>
                            <a:schemeClr val="tx1"/>
                          </a:solidFill>
                          <a:effectLst/>
                        </a:rPr>
                        <a:t>N_neurons</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32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616394925"/>
                  </a:ext>
                </a:extLst>
              </a:tr>
              <a:tr h="214472">
                <a:tc>
                  <a:txBody>
                    <a:bodyPr/>
                    <a:lstStyle/>
                    <a:p>
                      <a:pPr marL="0" marR="0" algn="ctr">
                        <a:lnSpc>
                          <a:spcPct val="107000"/>
                        </a:lnSpc>
                        <a:spcBef>
                          <a:spcPts val="0"/>
                        </a:spcBef>
                        <a:spcAft>
                          <a:spcPts val="0"/>
                        </a:spcAft>
                      </a:pPr>
                      <a:r>
                        <a:rPr lang="en-US" sz="1100">
                          <a:solidFill>
                            <a:schemeClr val="tx1"/>
                          </a:solidFill>
                          <a:effectLst/>
                        </a:rPr>
                        <a:t>Activation function</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Relu</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142477587"/>
                  </a:ext>
                </a:extLst>
              </a:tr>
              <a:tr h="214472">
                <a:tc>
                  <a:txBody>
                    <a:bodyPr/>
                    <a:lstStyle/>
                    <a:p>
                      <a:pPr marL="0" marR="0" algn="ctr">
                        <a:lnSpc>
                          <a:spcPct val="107000"/>
                        </a:lnSpc>
                        <a:spcBef>
                          <a:spcPts val="0"/>
                        </a:spcBef>
                        <a:spcAft>
                          <a:spcPts val="0"/>
                        </a:spcAft>
                      </a:pPr>
                      <a:r>
                        <a:rPr lang="en-US" sz="1100">
                          <a:solidFill>
                            <a:schemeClr val="tx1"/>
                          </a:solidFill>
                          <a:effectLst/>
                        </a:rPr>
                        <a:t>Batch normalization</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True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910908221"/>
                  </a:ext>
                </a:extLst>
              </a:tr>
              <a:tr h="214472">
                <a:tc>
                  <a:txBody>
                    <a:bodyPr/>
                    <a:lstStyle/>
                    <a:p>
                      <a:pPr marL="0" marR="0" algn="ctr">
                        <a:lnSpc>
                          <a:spcPct val="107000"/>
                        </a:lnSpc>
                        <a:spcBef>
                          <a:spcPts val="0"/>
                        </a:spcBef>
                        <a:spcAft>
                          <a:spcPts val="0"/>
                        </a:spcAft>
                      </a:pPr>
                      <a:r>
                        <a:rPr lang="en-US" sz="1100">
                          <a:solidFill>
                            <a:schemeClr val="tx1"/>
                          </a:solidFill>
                          <a:effectLst/>
                        </a:rPr>
                        <a:t>Dropout</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effectLst/>
                        </a:rPr>
                        <a:t>False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370639502"/>
                  </a:ext>
                </a:extLst>
              </a:tr>
              <a:tr h="214472">
                <a:tc>
                  <a:txBody>
                    <a:bodyPr/>
                    <a:lstStyle/>
                    <a:p>
                      <a:pPr marL="0" marR="0" algn="ctr">
                        <a:lnSpc>
                          <a:spcPct val="107000"/>
                        </a:lnSpc>
                        <a:spcBef>
                          <a:spcPts val="0"/>
                        </a:spcBef>
                        <a:spcAft>
                          <a:spcPts val="0"/>
                        </a:spcAft>
                      </a:pPr>
                      <a:r>
                        <a:rPr lang="en-US" sz="1100">
                          <a:solidFill>
                            <a:schemeClr val="tx1"/>
                          </a:solidFill>
                          <a:effectLst/>
                        </a:rPr>
                        <a:t>Optimizer</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Adam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779894540"/>
                  </a:ext>
                </a:extLst>
              </a:tr>
              <a:tr h="214472">
                <a:tc>
                  <a:txBody>
                    <a:bodyPr/>
                    <a:lstStyle/>
                    <a:p>
                      <a:pPr marL="0" marR="0" algn="ctr">
                        <a:lnSpc>
                          <a:spcPct val="107000"/>
                        </a:lnSpc>
                        <a:spcBef>
                          <a:spcPts val="0"/>
                        </a:spcBef>
                        <a:spcAft>
                          <a:spcPts val="0"/>
                        </a:spcAft>
                      </a:pPr>
                      <a:r>
                        <a:rPr lang="en-US" sz="1100" dirty="0">
                          <a:solidFill>
                            <a:schemeClr val="tx1"/>
                          </a:solidFill>
                          <a:effectLst/>
                        </a:rPr>
                        <a:t>Learning rate</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0.001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405458514"/>
                  </a:ext>
                </a:extLst>
              </a:tr>
              <a:tr h="214472">
                <a:tc>
                  <a:txBody>
                    <a:bodyPr/>
                    <a:lstStyle/>
                    <a:p>
                      <a:pPr marL="0" marR="0" algn="ctr">
                        <a:lnSpc>
                          <a:spcPct val="107000"/>
                        </a:lnSpc>
                        <a:spcBef>
                          <a:spcPts val="0"/>
                        </a:spcBef>
                        <a:spcAft>
                          <a:spcPts val="0"/>
                        </a:spcAft>
                      </a:pPr>
                      <a:r>
                        <a:rPr lang="en-US" sz="1100">
                          <a:solidFill>
                            <a:schemeClr val="tx1"/>
                          </a:solidFill>
                          <a:effectLst/>
                        </a:rPr>
                        <a:t>Epochs </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48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167713550"/>
                  </a:ext>
                </a:extLst>
              </a:tr>
              <a:tr h="214472">
                <a:tc>
                  <a:txBody>
                    <a:bodyPr/>
                    <a:lstStyle/>
                    <a:p>
                      <a:pPr marL="0" marR="0" algn="ctr">
                        <a:lnSpc>
                          <a:spcPct val="107000"/>
                        </a:lnSpc>
                        <a:spcBef>
                          <a:spcPts val="0"/>
                        </a:spcBef>
                        <a:spcAft>
                          <a:spcPts val="0"/>
                        </a:spcAft>
                      </a:pPr>
                      <a:r>
                        <a:rPr lang="en-US" sz="1100">
                          <a:solidFill>
                            <a:schemeClr val="tx1"/>
                          </a:solidFill>
                          <a:effectLst/>
                        </a:rPr>
                        <a:t>Train accuracy</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3250403125"/>
                  </a:ext>
                </a:extLst>
              </a:tr>
              <a:tr h="214472">
                <a:tc>
                  <a:txBody>
                    <a:bodyPr/>
                    <a:lstStyle/>
                    <a:p>
                      <a:pPr marL="0" marR="0" algn="ctr">
                        <a:lnSpc>
                          <a:spcPct val="107000"/>
                        </a:lnSpc>
                        <a:spcBef>
                          <a:spcPts val="0"/>
                        </a:spcBef>
                        <a:spcAft>
                          <a:spcPts val="0"/>
                        </a:spcAft>
                      </a:pPr>
                      <a:r>
                        <a:rPr lang="en-US" sz="1100">
                          <a:solidFill>
                            <a:schemeClr val="tx1"/>
                          </a:solidFill>
                          <a:effectLst/>
                        </a:rPr>
                        <a:t>Validation accuracy</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a:effectLst/>
                        </a:rPr>
                        <a:t>98.095%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3689291863"/>
                  </a:ext>
                </a:extLst>
              </a:tr>
              <a:tr h="214472">
                <a:tc>
                  <a:txBody>
                    <a:bodyPr/>
                    <a:lstStyle/>
                    <a:p>
                      <a:pPr marL="0" marR="0" algn="ctr">
                        <a:lnSpc>
                          <a:spcPct val="107000"/>
                        </a:lnSpc>
                        <a:spcBef>
                          <a:spcPts val="0"/>
                        </a:spcBef>
                        <a:spcAft>
                          <a:spcPts val="0"/>
                        </a:spcAft>
                      </a:pPr>
                      <a:r>
                        <a:rPr lang="en-US" sz="1100" dirty="0">
                          <a:solidFill>
                            <a:schemeClr val="tx1"/>
                          </a:solidFill>
                          <a:effectLst/>
                        </a:rPr>
                        <a:t>Test accuracy</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tc>
                  <a:txBody>
                    <a:bodyPr/>
                    <a:lstStyle/>
                    <a:p>
                      <a:pPr marL="0" marR="0" algn="ctr">
                        <a:lnSpc>
                          <a:spcPct val="107000"/>
                        </a:lnSpc>
                        <a:spcBef>
                          <a:spcPts val="0"/>
                        </a:spcBef>
                        <a:spcAft>
                          <a:spcPts val="0"/>
                        </a:spcAft>
                      </a:pPr>
                      <a:r>
                        <a:rPr lang="en-US" sz="1100" dirty="0">
                          <a:effectLst/>
                        </a:rPr>
                        <a:t>99.2857%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2064469065"/>
                  </a:ext>
                </a:extLst>
              </a:tr>
            </a:tbl>
          </a:graphicData>
        </a:graphic>
      </p:graphicFrame>
      <p:sp>
        <p:nvSpPr>
          <p:cNvPr id="15" name="TextBox 14">
            <a:extLst>
              <a:ext uri="{FF2B5EF4-FFF2-40B4-BE49-F238E27FC236}">
                <a16:creationId xmlns:a16="http://schemas.microsoft.com/office/drawing/2014/main" id="{3418F586-011D-E5C4-84B3-411F34D70EA4}"/>
              </a:ext>
            </a:extLst>
          </p:cNvPr>
          <p:cNvSpPr txBox="1"/>
          <p:nvPr/>
        </p:nvSpPr>
        <p:spPr>
          <a:xfrm>
            <a:off x="3697286" y="1112378"/>
            <a:ext cx="5260013" cy="1936812"/>
          </a:xfrm>
          <a:prstGeom prst="rect">
            <a:avLst/>
          </a:prstGeom>
          <a:noFill/>
        </p:spPr>
        <p:txBody>
          <a:bodyPr wrap="square" rtlCol="0">
            <a:spAutoFit/>
          </a:bodyPr>
          <a:lstStyle/>
          <a:p>
            <a:r>
              <a:rPr lang="en-US" sz="1800" b="1" dirty="0">
                <a:solidFill>
                  <a:srgbClr val="FF0000"/>
                </a:solidFill>
              </a:rPr>
              <a:t>Visualization</a:t>
            </a:r>
            <a:endParaRPr lang="en-US" b="1" dirty="0">
              <a:solidFill>
                <a:srgbClr val="FF0000"/>
              </a:solidFill>
            </a:endParaRPr>
          </a:p>
          <a:p>
            <a:pPr marL="0" marR="0">
              <a:lnSpc>
                <a:spcPct val="107000"/>
              </a:lnSpc>
              <a:spcBef>
                <a:spcPts val="0"/>
              </a:spcBef>
              <a:spcAft>
                <a:spcPts val="800"/>
              </a:spcAft>
            </a:pPr>
            <a:r>
              <a:rPr lang="en-US" sz="1600" dirty="0">
                <a:effectLst/>
                <a:latin typeface="Segoe UI" panose="020B0502040204020203" pitchFamily="34" charset="0"/>
                <a:ea typeface="Calibri" panose="020F0502020204030204" pitchFamily="34" charset="0"/>
                <a:cs typeface="Arial" panose="020B0604020202020204" pitchFamily="34" charset="0"/>
              </a:rPr>
              <a:t>The next two figures show the learning curve and explain that the model doesn’t suffer from overfitting due to the equality of the validation accuracy and loss with the train accuracy, and it doesn’t suffer from underfitting due to high values of the validation accuracy and train accuracy.</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FFFD2589-381D-166C-88E8-5D532CB994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97286" y="3379036"/>
            <a:ext cx="2522130" cy="1936812"/>
          </a:xfrm>
          <a:prstGeom prst="rect">
            <a:avLst/>
          </a:prstGeom>
        </p:spPr>
      </p:pic>
      <p:pic>
        <p:nvPicPr>
          <p:cNvPr id="20" name="Picture 19" descr="Chart, histogram&#10;&#10;Description automatically generated">
            <a:extLst>
              <a:ext uri="{FF2B5EF4-FFF2-40B4-BE49-F238E27FC236}">
                <a16:creationId xmlns:a16="http://schemas.microsoft.com/office/drawing/2014/main" id="{45E91FEF-9B2A-4B27-3F82-A4F469C69A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043" y="3379036"/>
            <a:ext cx="2522130" cy="1936812"/>
          </a:xfrm>
          <a:prstGeom prst="rect">
            <a:avLst/>
          </a:prstGeom>
        </p:spPr>
      </p:pic>
      <p:pic>
        <p:nvPicPr>
          <p:cNvPr id="21" name="Picture 20" descr="Table&#10;&#10;Description automatically generated">
            <a:extLst>
              <a:ext uri="{FF2B5EF4-FFF2-40B4-BE49-F238E27FC236}">
                <a16:creationId xmlns:a16="http://schemas.microsoft.com/office/drawing/2014/main" id="{5EB537F4-DBC4-DC7C-7CF7-8A5923FFD3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3576" y="488465"/>
            <a:ext cx="2513847" cy="4827383"/>
          </a:xfrm>
          <a:prstGeom prst="rect">
            <a:avLst/>
          </a:prstGeom>
        </p:spPr>
      </p:pic>
      <p:sp>
        <p:nvSpPr>
          <p:cNvPr id="3" name="TextBox 2">
            <a:extLst>
              <a:ext uri="{FF2B5EF4-FFF2-40B4-BE49-F238E27FC236}">
                <a16:creationId xmlns:a16="http://schemas.microsoft.com/office/drawing/2014/main" id="{22BE81D4-F08A-7CF7-D6BC-49377715877D}"/>
              </a:ext>
            </a:extLst>
          </p:cNvPr>
          <p:cNvSpPr txBox="1"/>
          <p:nvPr/>
        </p:nvSpPr>
        <p:spPr>
          <a:xfrm>
            <a:off x="9769079" y="5315848"/>
            <a:ext cx="1458139" cy="230832"/>
          </a:xfrm>
          <a:prstGeom prst="rect">
            <a:avLst/>
          </a:prstGeom>
          <a:noFill/>
          <a:ln>
            <a:solidFill>
              <a:schemeClr val="tx1"/>
            </a:solidFill>
          </a:ln>
        </p:spPr>
        <p:txBody>
          <a:bodyPr wrap="square" rtlCol="0">
            <a:spAutoFit/>
          </a:bodyPr>
          <a:lstStyle/>
          <a:p>
            <a:r>
              <a:rPr lang="en-US" sz="900" dirty="0"/>
              <a:t>Best model architecture</a:t>
            </a:r>
          </a:p>
        </p:txBody>
      </p:sp>
    </p:spTree>
    <p:extLst>
      <p:ext uri="{BB962C8B-B14F-4D97-AF65-F5344CB8AC3E}">
        <p14:creationId xmlns:p14="http://schemas.microsoft.com/office/powerpoint/2010/main" val="789394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054047C02F9ED41A7A142C23BE4457D" ma:contentTypeVersion="4" ma:contentTypeDescription="Create a new document." ma:contentTypeScope="" ma:versionID="66ea6dfbf48b51452ff65f5d4983afd0">
  <xsd:schema xmlns:xsd="http://www.w3.org/2001/XMLSchema" xmlns:xs="http://www.w3.org/2001/XMLSchema" xmlns:p="http://schemas.microsoft.com/office/2006/metadata/properties" xmlns:ns3="9e5dfb77-1fed-4ba7-bad7-e40baf353e9e" targetNamespace="http://schemas.microsoft.com/office/2006/metadata/properties" ma:root="true" ma:fieldsID="dffc66b4d83ca8206b0947f857955e87" ns3:_="">
    <xsd:import namespace="9e5dfb77-1fed-4ba7-bad7-e40baf353e9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5dfb77-1fed-4ba7-bad7-e40baf353e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28E3E70-6FFC-4BC7-8D13-B5A623CCC1C1}">
  <ds:schemaRefs>
    <ds:schemaRef ds:uri="http://schemas.microsoft.com/sharepoint/v3/contenttype/forms"/>
  </ds:schemaRefs>
</ds:datastoreItem>
</file>

<file path=customXml/itemProps2.xml><?xml version="1.0" encoding="utf-8"?>
<ds:datastoreItem xmlns:ds="http://schemas.openxmlformats.org/officeDocument/2006/customXml" ds:itemID="{917DC13B-FD30-4E25-8757-33068FCC70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5dfb77-1fed-4ba7-bad7-e40baf353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A2A37E-F621-4A52-B83F-F34DE1241A12}">
  <ds:schemaRefs>
    <ds:schemaRef ds:uri="http://purl.org/dc/elements/1.1/"/>
    <ds:schemaRef ds:uri="http://www.w3.org/XML/1998/namespace"/>
    <ds:schemaRef ds:uri="http://purl.org/dc/terms/"/>
    <ds:schemaRef ds:uri="9e5dfb77-1fed-4ba7-bad7-e40baf353e9e"/>
    <ds:schemaRef ds:uri="http://schemas.microsoft.com/office/2006/documentManagement/types"/>
    <ds:schemaRef ds:uri="http://schemas.microsoft.com/office/infopath/2007/PartnerControls"/>
    <ds:schemaRef ds:uri="http://purl.org/dc/dcmityp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1315</TotalTime>
  <Words>920</Words>
  <Application>Microsoft Office PowerPoint</Application>
  <PresentationFormat>Widescreen</PresentationFormat>
  <Paragraphs>244</Paragraphs>
  <Slides>6</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Segoe UI</vt:lpstr>
      <vt:lpstr>Office Theme</vt:lpstr>
      <vt:lpstr>Multi-Class Classification Selected-2</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Abanoub Rafaat</dc:creator>
  <cp:lastModifiedBy>Gerges Hanna</cp:lastModifiedBy>
  <cp:revision>34</cp:revision>
  <dcterms:created xsi:type="dcterms:W3CDTF">2020-12-06T18:36:43Z</dcterms:created>
  <dcterms:modified xsi:type="dcterms:W3CDTF">2022-05-11T14:35:20Z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0x0101002054047C02F9ED41A7A142C23BE4457D</vt:lpwstr>
  </property>
</Properties>
</file>